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gcI/fw0oTNuYolujbDvh0Go8eK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dc1c11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5fdc1c11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dc1c11a5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5fdc1c11a5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c542dcbf3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6c542dcbf3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 – 5 mins</a:t>
            </a:r>
            <a:endParaRPr/>
          </a:p>
        </p:txBody>
      </p:sp>
      <p:sp>
        <p:nvSpPr>
          <p:cNvPr id="111" name="Google Shape;111;g36c542dcbf3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dc1c11a5_0_1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5fdc1c11a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fdc1c11a5_0_2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g35fdc1c11a5_0_2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fdc1c11a5_0_2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g35fdc1c11a5_0_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6" name="Google Shape;26;p22" title="JB_Full Logo_Black+Green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74849" y="5958493"/>
            <a:ext cx="1313550" cy="67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2" title="VFSE_Logo_MA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550" y="6008650"/>
            <a:ext cx="1608074" cy="57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5fdc1c11a5_0_22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5fdc1c11a5_0_22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g35fdc1c11a5_0_2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2" name="Google Shape;32;g35fdc1c11a5_0_2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" name="Google Shape;33;g35fdc1c11a5_0_2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0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visionsustainableevents.org/green-events-code-of-practice-resources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35fdc1c11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101589"/>
            <a:ext cx="12278399" cy="693382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5fdc1c11a5_0_0"/>
          <p:cNvSpPr/>
          <p:nvPr/>
        </p:nvSpPr>
        <p:spPr>
          <a:xfrm>
            <a:off x="-43200" y="5902733"/>
            <a:ext cx="12278400" cy="1056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5fdc1c11a5_0_0"/>
          <p:cNvSpPr txBox="1"/>
          <p:nvPr>
            <p:ph type="ctrTitle"/>
          </p:nvPr>
        </p:nvSpPr>
        <p:spPr>
          <a:xfrm>
            <a:off x="303525" y="3798800"/>
            <a:ext cx="11606700" cy="15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GB" sz="4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Embedding the Green Events Code of Practice (GECoP) in Licensing</a:t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n-GB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Making the case for sustainability standards in live event licensing</a:t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8" name="Google Shape;88;g35fdc1c11a5_0_0"/>
          <p:cNvPicPr preferRelativeResize="0"/>
          <p:nvPr/>
        </p:nvPicPr>
        <p:blipFill rotWithShape="1">
          <a:blip r:embed="rId4">
            <a:alphaModFix/>
          </a:blip>
          <a:srcRect b="25799" l="0" r="3203" t="26800"/>
          <a:stretch/>
        </p:blipFill>
        <p:spPr>
          <a:xfrm>
            <a:off x="8763267" y="5937500"/>
            <a:ext cx="18542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35fdc1c11a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1450" y="572924"/>
            <a:ext cx="5620902" cy="114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5fdc1c11a5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03000" y="6045417"/>
            <a:ext cx="2277790" cy="8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35fdc1c11a5_0_0" title="JB_Full Logo_Black+Green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20163" y="5984697"/>
            <a:ext cx="1584530" cy="8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dc1c11a5_0_73"/>
          <p:cNvSpPr/>
          <p:nvPr/>
        </p:nvSpPr>
        <p:spPr>
          <a:xfrm>
            <a:off x="5051903" y="1"/>
            <a:ext cx="71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5fdc1c11a5_0_73"/>
          <p:cNvSpPr txBox="1"/>
          <p:nvPr/>
        </p:nvSpPr>
        <p:spPr>
          <a:xfrm>
            <a:off x="6022182" y="1022466"/>
            <a:ext cx="609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thanks to project funders:</a:t>
            </a:r>
            <a:endParaRPr/>
          </a:p>
        </p:txBody>
      </p:sp>
      <p:pic>
        <p:nvPicPr>
          <p:cNvPr id="98" name="Google Shape;98;g35fdc1c11a5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3026" y="2270937"/>
            <a:ext cx="3250392" cy="7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5fdc1c11a5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102600"/>
            <a:ext cx="1495099" cy="139364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5fdc1c11a5_0_73"/>
          <p:cNvSpPr txBox="1"/>
          <p:nvPr/>
        </p:nvSpPr>
        <p:spPr>
          <a:xfrm>
            <a:off x="0" y="6523241"/>
            <a:ext cx="5074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GB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g35fdc1c11a5_0_73"/>
          <p:cNvCxnSpPr/>
          <p:nvPr/>
        </p:nvCxnSpPr>
        <p:spPr>
          <a:xfrm>
            <a:off x="6754133" y="4191920"/>
            <a:ext cx="443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g35fdc1c11a5_0_73"/>
          <p:cNvSpPr txBox="1"/>
          <p:nvPr>
            <p:ph idx="4294967295" type="body"/>
          </p:nvPr>
        </p:nvSpPr>
        <p:spPr>
          <a:xfrm>
            <a:off x="6095999" y="4597662"/>
            <a:ext cx="57744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i="1" lang="en-GB" sz="2300">
                <a:latin typeface="Arial"/>
                <a:ea typeface="Arial"/>
                <a:cs typeface="Arial"/>
                <a:sym typeface="Arial"/>
              </a:rPr>
              <a:t>Matched by participating local authorities.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3" name="Google Shape;103;g35fdc1c11a5_0_73"/>
          <p:cNvSpPr txBox="1"/>
          <p:nvPr/>
        </p:nvSpPr>
        <p:spPr>
          <a:xfrm>
            <a:off x="423124" y="250878"/>
            <a:ext cx="5479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rgbClr val="41767D"/>
                </a:solidFill>
                <a:latin typeface="Avenir"/>
                <a:ea typeface="Avenir"/>
                <a:cs typeface="Avenir"/>
                <a:sym typeface="Avenir"/>
              </a:rPr>
              <a:t>Project partners</a:t>
            </a:r>
            <a:endParaRPr b="0" i="0" sz="4300" u="none" cap="none" strike="noStrike">
              <a:solidFill>
                <a:srgbClr val="4176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g35fdc1c11a5_0_73"/>
          <p:cNvGrpSpPr/>
          <p:nvPr/>
        </p:nvGrpSpPr>
        <p:grpSpPr>
          <a:xfrm>
            <a:off x="983174" y="1576579"/>
            <a:ext cx="2562550" cy="4193820"/>
            <a:chOff x="983174" y="1389404"/>
            <a:chExt cx="2562550" cy="4193820"/>
          </a:xfrm>
        </p:grpSpPr>
        <p:pic>
          <p:nvPicPr>
            <p:cNvPr id="105" name="Google Shape;105;g35fdc1c11a5_0_73" title="JB_Full Logo_Black+Green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83174" y="1389404"/>
              <a:ext cx="2562550" cy="1326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g35fdc1c11a5_0_73"/>
            <p:cNvPicPr preferRelativeResize="0"/>
            <p:nvPr/>
          </p:nvPicPr>
          <p:blipFill rotWithShape="1">
            <a:blip r:embed="rId6">
              <a:alphaModFix/>
            </a:blip>
            <a:srcRect b="25799" l="0" r="3203" t="26800"/>
            <a:stretch/>
          </p:blipFill>
          <p:spPr>
            <a:xfrm>
              <a:off x="1045138" y="4380624"/>
              <a:ext cx="2438625" cy="120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g35fdc1c11a5_0_7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3185" y="3090888"/>
              <a:ext cx="2562536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c542dcbf3_0_1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Agenda</a:t>
            </a:r>
            <a:endParaRPr/>
          </a:p>
        </p:txBody>
      </p:sp>
      <p:sp>
        <p:nvSpPr>
          <p:cNvPr id="114" name="Google Shape;114;g36c542dcbf3_0_12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Background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Why GECoP Matters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Current licensing framework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How GECoP Fits into Licensing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Adoption Pathways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Benefits of GECoP Adoption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Example Licence Condition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Practical Next Steps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Conclusion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7432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Resources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35fdc1c11a5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5fdc1c11a5_0_153"/>
          <p:cNvSpPr txBox="1"/>
          <p:nvPr>
            <p:ph type="title"/>
          </p:nvPr>
        </p:nvSpPr>
        <p:spPr>
          <a:xfrm>
            <a:off x="1224050" y="499325"/>
            <a:ext cx="9892200" cy="22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Intro: Background to GECoP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fdc1c11a5_0_2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Background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26" name="Google Shape;126;g35fdc1c11a5_0_227"/>
          <p:cNvGrpSpPr/>
          <p:nvPr/>
        </p:nvGrpSpPr>
        <p:grpSpPr>
          <a:xfrm>
            <a:off x="838200" y="1693918"/>
            <a:ext cx="10515600" cy="4128998"/>
            <a:chOff x="0" y="3230"/>
            <a:chExt cx="10515600" cy="4128998"/>
          </a:xfrm>
        </p:grpSpPr>
        <p:sp>
          <p:nvSpPr>
            <p:cNvPr id="127" name="Google Shape;127;g35fdc1c11a5_0_227"/>
            <p:cNvSpPr/>
            <p:nvPr/>
          </p:nvSpPr>
          <p:spPr>
            <a:xfrm>
              <a:off x="0" y="3230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35fdc1c11a5_0_227"/>
            <p:cNvSpPr/>
            <p:nvPr/>
          </p:nvSpPr>
          <p:spPr>
            <a:xfrm>
              <a:off x="208170" y="158068"/>
              <a:ext cx="378491" cy="3784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g35fdc1c11a5_0_227"/>
            <p:cNvSpPr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5fdc1c11a5_0_227"/>
            <p:cNvSpPr txBox="1"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GECoP is a voluntary, evidence-based sustainability standard for live outdoor events in the UK.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1" name="Google Shape;131;g35fdc1c11a5_0_227"/>
            <p:cNvSpPr/>
            <p:nvPr/>
          </p:nvSpPr>
          <p:spPr>
            <a:xfrm>
              <a:off x="0" y="863438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g35fdc1c11a5_0_227"/>
            <p:cNvSpPr/>
            <p:nvPr/>
          </p:nvSpPr>
          <p:spPr>
            <a:xfrm>
              <a:off x="208170" y="1018276"/>
              <a:ext cx="378491" cy="37849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g35fdc1c11a5_0_227"/>
            <p:cNvSpPr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35fdc1c11a5_0_227"/>
            <p:cNvSpPr txBox="1"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Industry-adopted, low-cost framework for quick, consistent assessment by non-experts.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5" name="Google Shape;135;g35fdc1c11a5_0_227"/>
            <p:cNvSpPr/>
            <p:nvPr/>
          </p:nvSpPr>
          <p:spPr>
            <a:xfrm>
              <a:off x="0" y="1723646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g35fdc1c11a5_0_227"/>
            <p:cNvSpPr/>
            <p:nvPr/>
          </p:nvSpPr>
          <p:spPr>
            <a:xfrm>
              <a:off x="208170" y="1878484"/>
              <a:ext cx="378491" cy="37849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g35fdc1c11a5_0_227"/>
            <p:cNvSpPr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g35fdc1c11a5_0_227"/>
            <p:cNvSpPr txBox="1"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Can be integrated into site permissions, funding, licensing, local authority-run events (voluntary or mandatory).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g35fdc1c11a5_0_227"/>
            <p:cNvSpPr/>
            <p:nvPr/>
          </p:nvSpPr>
          <p:spPr>
            <a:xfrm>
              <a:off x="0" y="2583854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g35fdc1c11a5_0_227"/>
            <p:cNvSpPr/>
            <p:nvPr/>
          </p:nvSpPr>
          <p:spPr>
            <a:xfrm>
              <a:off x="208170" y="2738692"/>
              <a:ext cx="378491" cy="37849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g35fdc1c11a5_0_227"/>
            <p:cNvSpPr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g35fdc1c11a5_0_227"/>
            <p:cNvSpPr txBox="1"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Aligned with global, national and sector frameworks (referenced in the Purple Guide Environmental Chapter).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3" name="Google Shape;143;g35fdc1c11a5_0_227"/>
            <p:cNvSpPr/>
            <p:nvPr/>
          </p:nvSpPr>
          <p:spPr>
            <a:xfrm>
              <a:off x="0" y="3444062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g35fdc1c11a5_0_227"/>
            <p:cNvSpPr/>
            <p:nvPr/>
          </p:nvSpPr>
          <p:spPr>
            <a:xfrm>
              <a:off x="208170" y="3598900"/>
              <a:ext cx="378491" cy="37849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g35fdc1c11a5_0_227"/>
            <p:cNvSpPr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g35fdc1c11a5_0_227"/>
            <p:cNvSpPr txBox="1"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Developed by event practitioners; piloted across 10 local authorities; updated Sept 2025.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A black text on a white background&#10;&#10;Description automatically generated" id="147" name="Google Shape;147;g35fdc1c11a5_0_2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03496" y="365125"/>
            <a:ext cx="5739002" cy="1168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Why GECoP matters?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3" name="Google Shape;153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grpSp>
        <p:nvGrpSpPr>
          <p:cNvPr id="154" name="Google Shape;154;p1"/>
          <p:cNvGrpSpPr/>
          <p:nvPr/>
        </p:nvGrpSpPr>
        <p:grpSpPr>
          <a:xfrm>
            <a:off x="843330" y="1595267"/>
            <a:ext cx="10505339" cy="4348186"/>
            <a:chOff x="5130" y="2178"/>
            <a:chExt cx="10505339" cy="4348186"/>
          </a:xfrm>
        </p:grpSpPr>
        <p:sp>
          <p:nvSpPr>
            <p:cNvPr id="155" name="Google Shape;155;p1"/>
            <p:cNvSpPr/>
            <p:nvPr/>
          </p:nvSpPr>
          <p:spPr>
            <a:xfrm>
              <a:off x="5130" y="2178"/>
              <a:ext cx="10505339" cy="104775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6" name="Google Shape;156;p1"/>
            <p:cNvSpPr txBox="1"/>
            <p:nvPr/>
          </p:nvSpPr>
          <p:spPr>
            <a:xfrm>
              <a:off x="56277" y="53325"/>
              <a:ext cx="10403045" cy="94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Provides a nationally recognised sustainability benchmark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5130" y="1102322"/>
              <a:ext cx="10505339" cy="1047755"/>
            </a:xfrm>
            <a:prstGeom prst="roundRect">
              <a:avLst>
                <a:gd fmla="val 16667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8" name="Google Shape;158;p1"/>
            <p:cNvSpPr txBox="1"/>
            <p:nvPr/>
          </p:nvSpPr>
          <p:spPr>
            <a:xfrm>
              <a:off x="56277" y="1153469"/>
              <a:ext cx="10403045" cy="94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Aligns live events with climate science and industry best practice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5130" y="2202465"/>
              <a:ext cx="10505339" cy="104775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0" name="Google Shape;160;p1"/>
            <p:cNvSpPr txBox="1"/>
            <p:nvPr/>
          </p:nvSpPr>
          <p:spPr>
            <a:xfrm>
              <a:off x="56277" y="2253612"/>
              <a:ext cx="10403045" cy="94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Supports licensing objectives: public safety &amp; prevention of public nuisance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5130" y="3302609"/>
              <a:ext cx="10505339" cy="1047755"/>
            </a:xfrm>
            <a:prstGeom prst="roundRect">
              <a:avLst>
                <a:gd fmla="val 16667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2" name="Google Shape;162;p1"/>
            <p:cNvSpPr txBox="1"/>
            <p:nvPr/>
          </p:nvSpPr>
          <p:spPr>
            <a:xfrm>
              <a:off x="56277" y="3353756"/>
              <a:ext cx="10403045" cy="94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Consistency: avoids patchy, ad-hoc environmental conditions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Current Licensing Framework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8" name="Google Shape;168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Licensing Act 2003: four statutory objectives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	     – Prevention of crime &amp; disorder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		– Public safety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		– Prevention of public nuisance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		 – Protection of children from harm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No explicit environmental objective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Environmental issues tied to public safety/ nuisance.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How GECoP Fits into Licensing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/>
          </a:p>
        </p:txBody>
      </p:sp>
      <p:grpSp>
        <p:nvGrpSpPr>
          <p:cNvPr id="174" name="Google Shape;174;p3"/>
          <p:cNvGrpSpPr/>
          <p:nvPr/>
        </p:nvGrpSpPr>
        <p:grpSpPr>
          <a:xfrm>
            <a:off x="843129" y="4486254"/>
            <a:ext cx="10505740" cy="1522356"/>
            <a:chOff x="4929" y="1415093"/>
            <a:chExt cx="10505740" cy="1522356"/>
          </a:xfrm>
        </p:grpSpPr>
        <p:sp>
          <p:nvSpPr>
            <p:cNvPr id="175" name="Google Shape;175;p3"/>
            <p:cNvSpPr/>
            <p:nvPr/>
          </p:nvSpPr>
          <p:spPr>
            <a:xfrm>
              <a:off x="4929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p3"/>
            <p:cNvSpPr txBox="1"/>
            <p:nvPr/>
          </p:nvSpPr>
          <p:spPr>
            <a:xfrm>
              <a:off x="4929" y="1415093"/>
              <a:ext cx="1889400" cy="7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Waste &amp; litter management </a:t>
              </a:r>
              <a:endParaRPr b="1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4929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8" name="Google Shape;178;p3"/>
            <p:cNvSpPr txBox="1"/>
            <p:nvPr/>
          </p:nvSpPr>
          <p:spPr>
            <a:xfrm>
              <a:off x="4929" y="2134537"/>
              <a:ext cx="18894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Waste management plan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158984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0" name="Google Shape;180;p3"/>
            <p:cNvSpPr txBox="1"/>
            <p:nvPr/>
          </p:nvSpPr>
          <p:spPr>
            <a:xfrm>
              <a:off x="2158984" y="1415093"/>
              <a:ext cx="1889400" cy="7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Traffic &amp; air quality</a:t>
              </a:r>
              <a:endParaRPr b="1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2158984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2" name="Google Shape;182;p3"/>
            <p:cNvSpPr txBox="1"/>
            <p:nvPr/>
          </p:nvSpPr>
          <p:spPr>
            <a:xfrm>
              <a:off x="2158984" y="2134537"/>
              <a:ext cx="18894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Travel plan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4313039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4" name="Google Shape;184;p3"/>
            <p:cNvSpPr txBox="1"/>
            <p:nvPr/>
          </p:nvSpPr>
          <p:spPr>
            <a:xfrm>
              <a:off x="4313039" y="1415093"/>
              <a:ext cx="1889400" cy="7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Energy &amp; offsite emissions </a:t>
              </a:r>
              <a:endParaRPr b="1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4313039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6" name="Google Shape;186;p3"/>
            <p:cNvSpPr txBox="1"/>
            <p:nvPr/>
          </p:nvSpPr>
          <p:spPr>
            <a:xfrm>
              <a:off x="4313039" y="2134537"/>
              <a:ext cx="18894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Diesel generator restrictions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6467094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3"/>
            <p:cNvSpPr txBox="1"/>
            <p:nvPr/>
          </p:nvSpPr>
          <p:spPr>
            <a:xfrm>
              <a:off x="6467094" y="1415093"/>
              <a:ext cx="1889400" cy="7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Site restoration and biodiversity</a:t>
              </a:r>
              <a:endParaRPr b="1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6467094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0" name="Google Shape;190;p3"/>
            <p:cNvSpPr txBox="1"/>
            <p:nvPr/>
          </p:nvSpPr>
          <p:spPr>
            <a:xfrm>
              <a:off x="6467094" y="2134537"/>
              <a:ext cx="18894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Biodiversity survey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8621148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2" name="Google Shape;192;p3"/>
            <p:cNvSpPr txBox="1"/>
            <p:nvPr/>
          </p:nvSpPr>
          <p:spPr>
            <a:xfrm>
              <a:off x="8621148" y="1415093"/>
              <a:ext cx="1889400" cy="7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Procurement &amp; single-use plastics </a:t>
              </a:r>
              <a:endParaRPr b="1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8621148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4" name="Google Shape;194;p3"/>
            <p:cNvSpPr txBox="1"/>
            <p:nvPr/>
          </p:nvSpPr>
          <p:spPr>
            <a:xfrm>
              <a:off x="8621148" y="2134537"/>
              <a:ext cx="18894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Single-use plastic ban for vendors and bars 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95" name="Google Shape;195;p3"/>
          <p:cNvSpPr txBox="1"/>
          <p:nvPr/>
        </p:nvSpPr>
        <p:spPr>
          <a:xfrm>
            <a:off x="838200" y="1438550"/>
            <a:ext cx="11174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•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Can be integrated into premises licenses for large events for the below areas. </a:t>
            </a: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•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Can be requested in event management plans and included in EMP templates.  </a:t>
            </a: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•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Used as benchmark for licence conditions and reporting.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2400">
                <a:latin typeface="Avenir"/>
                <a:ea typeface="Avenir"/>
                <a:cs typeface="Avenir"/>
                <a:sym typeface="Avenir"/>
              </a:rPr>
              <a:t> 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(There is a draft Licensing Policy &amp; EMP template available in the GECoP resource pack). </a:t>
            </a:r>
            <a:endParaRPr i="0" sz="2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6" name="Google Shape;196;p3"/>
          <p:cNvSpPr txBox="1"/>
          <p:nvPr/>
        </p:nvSpPr>
        <p:spPr>
          <a:xfrm>
            <a:off x="838200" y="6233732"/>
            <a:ext cx="923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GB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The next iteration of GECoP resources in Mid-2026 will provide model license conditions.</a:t>
            </a:r>
            <a:br>
              <a:rPr i="0" lang="en-GB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i="0" lang="en-GB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Adoption Pathways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091899" y="1690700"/>
            <a:ext cx="10515600" cy="4135500"/>
          </a:xfrm>
          <a:prstGeom prst="roundRect">
            <a:avLst>
              <a:gd fmla="val 16667" name="adj"/>
            </a:avLst>
          </a:prstGeom>
          <a:solidFill>
            <a:srgbClr val="41BEA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AutoNum type="arabicPeriod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Reference GECoP in council licensing policy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AutoNum type="arabicPeriod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Require applicants to submit DATE assessment + Environmental Plan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AutoNum type="arabicPeriod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Attach licence conditions requiring GECoP compliance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AutoNum type="arabicPeriod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Mandate post-event reporting aligned with GECoP metrics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AutoNum type="arabicPeriod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Support smaller events with scalable templates.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Benefits for local authorities 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08" name="Google Shape;208;p7"/>
          <p:cNvGrpSpPr/>
          <p:nvPr/>
        </p:nvGrpSpPr>
        <p:grpSpPr>
          <a:xfrm>
            <a:off x="838200" y="1527177"/>
            <a:ext cx="10515599" cy="4346982"/>
            <a:chOff x="0" y="2177"/>
            <a:chExt cx="10515599" cy="4346982"/>
          </a:xfrm>
        </p:grpSpPr>
        <p:sp>
          <p:nvSpPr>
            <p:cNvPr id="209" name="Google Shape;209;p7"/>
            <p:cNvSpPr/>
            <p:nvPr/>
          </p:nvSpPr>
          <p:spPr>
            <a:xfrm rot="5400000">
              <a:off x="6731621" y="-2839081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3785615" y="147831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venir"/>
                <a:buChar char="•"/>
              </a:pPr>
              <a:r>
                <a:rPr i="0" lang="en-GB" sz="2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Clear expectations and reduced duplication</a:t>
              </a:r>
              <a:endParaRPr i="0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7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2850" lIns="125725" spcFirstLastPara="1" rIns="125725" wrap="square" tIns="6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0" lang="en-GB" sz="33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For organisers</a:t>
              </a:r>
              <a:endParaRPr i="0" sz="3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7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venir"/>
                <a:buChar char="•"/>
              </a:pPr>
              <a:r>
                <a:rPr i="0" lang="en-GB" sz="2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Confidence in credible standards, easier enforcement</a:t>
              </a:r>
              <a:endParaRPr i="0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2850" lIns="125725" spcFirstLastPara="1" rIns="125725" wrap="square" tIns="6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0" lang="en-GB" sz="33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For councils</a:t>
              </a:r>
              <a:endParaRPr i="0" sz="3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7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venir"/>
                <a:buChar char="•"/>
              </a:pPr>
              <a:r>
                <a:rPr i="0" lang="en-GB" sz="2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Reduced noise, waste, pollution, improved legacy</a:t>
              </a:r>
              <a:endParaRPr i="0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7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2850" lIns="125725" spcFirstLastPara="1" rIns="125725" wrap="square" tIns="6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0" lang="en-GB" sz="33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For communities</a:t>
              </a:r>
              <a:endParaRPr i="0" sz="3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7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venir"/>
                <a:buChar char="•"/>
              </a:pPr>
              <a:r>
                <a:rPr i="0" lang="en-GB" sz="2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Level playing field, accelerates sustainability transition</a:t>
              </a:r>
              <a:endParaRPr i="0" sz="2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7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2850" lIns="125725" spcFirstLastPara="1" rIns="125725" wrap="square" tIns="6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0" lang="en-GB" sz="33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For industry</a:t>
              </a:r>
              <a:endParaRPr i="0" sz="3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Example Licence Condition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/>
          </a:p>
        </p:txBody>
      </p:sp>
      <p:sp>
        <p:nvSpPr>
          <p:cNvPr id="230" name="Google Shape;230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“</a:t>
            </a:r>
            <a:r>
              <a:rPr lang="en-GB">
                <a:latin typeface="Avenir"/>
                <a:ea typeface="Avenir"/>
                <a:cs typeface="Avenir"/>
                <a:sym typeface="Avenir"/>
              </a:rPr>
              <a:t>The licence holder shall operate the event in accordance with the Green Events Code of Practice (Vision for Sustainable Events / Purple Guide), including completion of an aligned assessment and submission of a post-event environmental report.</a:t>
            </a:r>
            <a:r>
              <a:rPr lang="en-GB">
                <a:latin typeface="Avenir"/>
                <a:ea typeface="Avenir"/>
                <a:cs typeface="Avenir"/>
                <a:sym typeface="Avenir"/>
              </a:rPr>
              <a:t>”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Practical Next Steps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6" name="Google Shape;236;p9"/>
          <p:cNvGrpSpPr/>
          <p:nvPr/>
        </p:nvGrpSpPr>
        <p:grpSpPr>
          <a:xfrm>
            <a:off x="838200" y="1589808"/>
            <a:ext cx="10515599" cy="4346982"/>
            <a:chOff x="0" y="2177"/>
            <a:chExt cx="10515599" cy="4346982"/>
          </a:xfrm>
        </p:grpSpPr>
        <p:sp>
          <p:nvSpPr>
            <p:cNvPr id="237" name="Google Shape;237;p9"/>
            <p:cNvSpPr/>
            <p:nvPr/>
          </p:nvSpPr>
          <p:spPr>
            <a:xfrm rot="5400000">
              <a:off x="6731621" y="-2876656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8" name="Google Shape;238;p9"/>
            <p:cNvSpPr txBox="1"/>
            <p:nvPr/>
          </p:nvSpPr>
          <p:spPr>
            <a:xfrm>
              <a:off x="3785615" y="110256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625" lIns="95250" spcFirstLastPara="1" rIns="95250" wrap="square" tIns="47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venir"/>
                <a:buChar char="•"/>
              </a:pPr>
              <a:r>
                <a:rPr i="0" lang="en-GB" sz="2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Update Statement of Licensing Policy to reference GECoP</a:t>
              </a:r>
              <a:endParaRPr i="0" sz="2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0" name="Google Shape;240;p9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Councils</a:t>
              </a:r>
              <a:endParaRPr i="0" sz="3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9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625" lIns="95250" spcFirstLastPara="1" rIns="95250" wrap="square" tIns="47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venir"/>
                <a:buChar char="•"/>
              </a:pPr>
              <a:r>
                <a:rPr i="0" lang="en-GB" sz="2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Integrate DATE assessment into Event Management Plan</a:t>
              </a:r>
              <a:endParaRPr i="0" sz="2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4" name="Google Shape;244;p9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Organisers</a:t>
              </a:r>
              <a:endParaRPr i="0" sz="3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6" name="Google Shape;246;p9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625" lIns="95250" spcFirstLastPara="1" rIns="95250" wrap="square" tIns="47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venir"/>
                <a:buChar char="•"/>
              </a:pPr>
              <a:r>
                <a:rPr i="0" lang="en-GB" sz="2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Use GECoP for consistent evaluation</a:t>
              </a:r>
              <a:endParaRPr i="0" sz="2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8" name="Google Shape;248;p9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Responsible authorities</a:t>
              </a:r>
              <a:endParaRPr i="0" sz="3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107684">
                <a:alpha val="89803"/>
              </a:srgbClr>
            </a:solidFill>
            <a:ln cap="flat" cmpd="sng" w="25400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0" name="Google Shape;250;p9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7625" lIns="95250" spcFirstLastPara="1" rIns="95250" wrap="square" tIns="47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venir"/>
                <a:buChar char="•"/>
              </a:pPr>
              <a:r>
                <a:rPr i="0" lang="en-GB" sz="2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Build towards standard practice</a:t>
              </a:r>
              <a:endParaRPr i="0" sz="2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41BEA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2" name="Google Shape;252;p9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i="0" lang="en-GB" sz="31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Start voluntary adoption</a:t>
              </a:r>
              <a:endParaRPr i="0" sz="3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3" name="Google Shape;253;p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text on a white background&#10;&#10;Description automatically generated" id="258" name="Google Shape;258;g35fdc1c11a5_0_2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738" y="144247"/>
            <a:ext cx="5739002" cy="116826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5fdc1c11a5_0_233"/>
          <p:cNvSpPr/>
          <p:nvPr/>
        </p:nvSpPr>
        <p:spPr>
          <a:xfrm>
            <a:off x="1146192" y="1595809"/>
            <a:ext cx="10043726" cy="4135546"/>
          </a:xfrm>
          <a:prstGeom prst="roundRect">
            <a:avLst>
              <a:gd fmla="val 16667" name="adj"/>
            </a:avLst>
          </a:prstGeom>
          <a:solidFill>
            <a:srgbClr val="41BEA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GECoP can play the same role for sustainability</a:t>
            </a:r>
            <a:r>
              <a:rPr lang="en-GB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that the Purple Guide plays for safety: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✔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 clear, trusted reference standard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✔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 practical tool for councils, organisers &amp; communities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✔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Pathway to a more sustainable UK live events sector.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0" name="Google Shape;260;g35fdc1c11a5_0_2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5fdc1c11a5_0_23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0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Resources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GECoP resources </a:t>
            </a:r>
            <a:endParaRPr b="1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3" name="Google Shape;273;p11"/>
          <p:cNvSpPr txBox="1"/>
          <p:nvPr>
            <p:ph idx="1" type="body"/>
          </p:nvPr>
        </p:nvSpPr>
        <p:spPr>
          <a:xfrm>
            <a:off x="838200" y="1516875"/>
            <a:ext cx="10515600" cy="4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The Green Events Code of Practice (2025) [PDF]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About GECoP: Internal stakeholders in Local Authorities [PPT]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About GECoP: Introduction for Event Organisers [PPT]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DATE Tool set-up guide [video - MP4]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Draft Licensing Policy Wording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Template: Environmental Management Plan for Events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Example press release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National GECoP Pilot (2024) Report [PDF]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</a:rPr>
              <a:t>Access all of the resources on the Vision for Sustainable Events website &gt;&gt; </a:t>
            </a:r>
            <a:endParaRPr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  <a:hlinkClick r:id="rId3"/>
              </a:rPr>
              <a:t>https://visionsustainableevents.org/green-events-code-of-practice-resources/</a:t>
            </a:r>
            <a:r>
              <a:rPr lang="en-GB"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</a:rPr>
              <a:t> </a:t>
            </a:r>
            <a:endParaRPr>
              <a:highlight>
                <a:srgbClr val="FFFF00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 sz="40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is the DATE Tool? </a:t>
            </a:r>
            <a:endParaRPr sz="4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9" name="Google Shape;279;p12"/>
          <p:cNvSpPr txBox="1"/>
          <p:nvPr>
            <p:ph idx="1" type="body"/>
          </p:nvPr>
        </p:nvSpPr>
        <p:spPr>
          <a:xfrm>
            <a:off x="838200" y="1825625"/>
            <a:ext cx="5337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The Donut Advisory Toolkit for Events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A simple tool in the form of an online survey or offline Excel document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The questions relate to the impact areas of the GECoP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It provides a traffic light indicator and score against each area. 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14467"/>
              <a:buNone/>
            </a:pPr>
            <a:br>
              <a:rPr lang="en-GB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0900" y="1031475"/>
            <a:ext cx="5528449" cy="457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2023-09-20T16:46:15Z</dcterms:created>
  <dc:creator>Richard Phillips</dc:creator>
</cp:coreProperties>
</file>