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9" roundtripDataSignature="AMtx7mjwGpuzisHyjZjGSc5P3Q0QAlj63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4877A61-49BE-48A9-A568-6E5164EA5045}">
  <a:tblStyle styleId="{34877A61-49BE-48A9-A568-6E5164EA5045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5fdc1c11a5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35fdc1c11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Chris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dc1c11a5_0_7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8" name="Google Shape;98;g35fdc1c11a5_0_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c542dcbf3_0_1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g36c542dcbf3_0_1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Richard – 5 mins</a:t>
            </a:r>
            <a:endParaRPr/>
          </a:p>
        </p:txBody>
      </p:sp>
      <p:sp>
        <p:nvSpPr>
          <p:cNvPr id="115" name="Google Shape;115;g36c542dcbf3_0_1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5fdc1c11a5_0_1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g35fdc1c11a5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Chris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fdc1c11a5_0_2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" name="Google Shape;127;g35fdc1c11a5_0_2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5fdc1c11a5_0_39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Arial"/>
                <a:ea typeface="Arial"/>
                <a:cs typeface="Arial"/>
                <a:sym typeface="Arial"/>
              </a:rPr>
              <a:t>This was a national pilot and so was only focused on LAs in England.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1100">
                <a:latin typeface="Arial"/>
                <a:ea typeface="Arial"/>
                <a:cs typeface="Arial"/>
                <a:sym typeface="Arial"/>
              </a:rPr>
              <a:t>We had a mix of large and smaller LAs, covering N,S,E,W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GB" sz="1100">
                <a:latin typeface="Arial"/>
                <a:ea typeface="Arial"/>
                <a:cs typeface="Arial"/>
                <a:sym typeface="Arial"/>
              </a:rPr>
              <a:t>Events </a:t>
            </a:r>
            <a:r>
              <a:rPr lang="en-GB" sz="1100">
                <a:latin typeface="Arial"/>
                <a:ea typeface="Arial"/>
                <a:cs typeface="Arial"/>
                <a:sym typeface="Arial"/>
              </a:rPr>
              <a:t>included a mix of events by size and type - large, small &amp; community, music, food, sports, parades and other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latin typeface="Arial"/>
                <a:ea typeface="Arial"/>
                <a:cs typeface="Arial"/>
                <a:sym typeface="Arial"/>
              </a:rPr>
              <a:t>Some of the larger names: Reading Fest, Parklife, Love Saves the Day, Athletics Championships, Davis Cup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latin typeface="Arial"/>
                <a:ea typeface="Arial"/>
                <a:cs typeface="Arial"/>
                <a:sym typeface="Arial"/>
              </a:rPr>
              <a:t>And then a whole range of wonderful small and medium events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1100">
                <a:latin typeface="Arial"/>
                <a:ea typeface="Arial"/>
                <a:cs typeface="Arial"/>
                <a:sym typeface="Arial"/>
              </a:rPr>
              <a:t>This really helped understand whether an assessment against the same benchmark of expectations at GECoP would work at all levels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1100">
                <a:latin typeface="Arial"/>
                <a:ea typeface="Arial"/>
                <a:cs typeface="Arial"/>
                <a:sym typeface="Arial"/>
              </a:rPr>
              <a:t>Here is the split of the 60 events: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1100">
                <a:latin typeface="Arial"/>
                <a:ea typeface="Arial"/>
                <a:cs typeface="Arial"/>
                <a:sym typeface="Arial"/>
              </a:rPr>
              <a:t>By type: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latin typeface="Arial"/>
                <a:ea typeface="Arial"/>
                <a:cs typeface="Arial"/>
                <a:sym typeface="Arial"/>
              </a:rPr>
              <a:t>Over 50% community/cultural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latin typeface="Arial"/>
                <a:ea typeface="Arial"/>
                <a:cs typeface="Arial"/>
                <a:sym typeface="Arial"/>
              </a:rPr>
              <a:t>¼ were music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latin typeface="Arial"/>
                <a:ea typeface="Arial"/>
                <a:cs typeface="Arial"/>
                <a:sym typeface="Arial"/>
              </a:rPr>
              <a:t>Also sporting events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g35fdc1c11a5_0_39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5fdc1c11a5_0_2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0" name="Google Shape;160;g35fdc1c11a5_0_2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5fdc1c11a5_0_2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7" name="Google Shape;177;g35fdc1c11a5_0_2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2" name="Google Shape;19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14" name="Google Shape;21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40" name="Google Shape;24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5fdc1c11a5_0_60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g35fdc1c11a5_0_6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Richard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Just by conducting the GECoP assessment, both local authorities and events improved the environmental actions they were taking…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[Run through stats]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So - greater understanding, greater confidence and more actions being taken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5fdc1c11a5_0_3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g35fdc1c11a5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richard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6c542dcbf3_0_1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g36c542dcbf3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7" name="Google Shape;3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2" name="Google Shape;34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6" name="Google Shape;26;p22" title="JB_Full Logo_Black+Green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74849" y="5958493"/>
            <a:ext cx="1313550" cy="679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22" title="VFSE_Logo_MAI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95550" y="6008650"/>
            <a:ext cx="1608074" cy="579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2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35fdc1c11a5_0_221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g35fdc1c11a5_0_221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g35fdc1c11a5_0_22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2" name="Google Shape;32;g35fdc1c11a5_0_22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3" name="Google Shape;33;g35fdc1c11a5_0_22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2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2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3.png"/><Relationship Id="rId5" Type="http://schemas.openxmlformats.org/officeDocument/2006/relationships/image" Target="../media/image16.png"/><Relationship Id="rId6" Type="http://schemas.openxmlformats.org/officeDocument/2006/relationships/image" Target="../media/image18.png"/><Relationship Id="rId7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9.png"/><Relationship Id="rId6" Type="http://schemas.openxmlformats.org/officeDocument/2006/relationships/image" Target="../media/image3.png"/><Relationship Id="rId7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1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Relationship Id="rId4" Type="http://schemas.openxmlformats.org/officeDocument/2006/relationships/image" Target="../media/image28.png"/><Relationship Id="rId5" Type="http://schemas.openxmlformats.org/officeDocument/2006/relationships/image" Target="../media/image25.png"/><Relationship Id="rId6" Type="http://schemas.openxmlformats.org/officeDocument/2006/relationships/image" Target="../media/image1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Relationship Id="rId4" Type="http://schemas.openxmlformats.org/officeDocument/2006/relationships/image" Target="../media/image20.png"/><Relationship Id="rId10" Type="http://schemas.openxmlformats.org/officeDocument/2006/relationships/image" Target="../media/image34.png"/><Relationship Id="rId9" Type="http://schemas.openxmlformats.org/officeDocument/2006/relationships/image" Target="../media/image22.png"/><Relationship Id="rId5" Type="http://schemas.openxmlformats.org/officeDocument/2006/relationships/image" Target="../media/image32.png"/><Relationship Id="rId6" Type="http://schemas.openxmlformats.org/officeDocument/2006/relationships/image" Target="../media/image31.png"/><Relationship Id="rId7" Type="http://schemas.openxmlformats.org/officeDocument/2006/relationships/image" Target="../media/image26.png"/><Relationship Id="rId8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0.png"/><Relationship Id="rId4" Type="http://schemas.openxmlformats.org/officeDocument/2006/relationships/image" Target="../media/image29.png"/><Relationship Id="rId5" Type="http://schemas.openxmlformats.org/officeDocument/2006/relationships/image" Target="../media/image35.png"/><Relationship Id="rId6" Type="http://schemas.openxmlformats.org/officeDocument/2006/relationships/image" Target="../media/image3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6.png"/><Relationship Id="rId4" Type="http://schemas.openxmlformats.org/officeDocument/2006/relationships/image" Target="../media/image2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3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4.png"/><Relationship Id="rId4" Type="http://schemas.openxmlformats.org/officeDocument/2006/relationships/image" Target="../media/image4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8.png"/><Relationship Id="rId4" Type="http://schemas.openxmlformats.org/officeDocument/2006/relationships/image" Target="../media/image46.png"/><Relationship Id="rId5" Type="http://schemas.openxmlformats.org/officeDocument/2006/relationships/image" Target="../media/image42.png"/><Relationship Id="rId6" Type="http://schemas.openxmlformats.org/officeDocument/2006/relationships/image" Target="../media/image4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g35fdc1c11a5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2333" y="-101589"/>
            <a:ext cx="12278399" cy="6933823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g35fdc1c11a5_0_0"/>
          <p:cNvSpPr/>
          <p:nvPr/>
        </p:nvSpPr>
        <p:spPr>
          <a:xfrm>
            <a:off x="-43200" y="5902733"/>
            <a:ext cx="12278400" cy="10569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g35fdc1c11a5_0_0"/>
          <p:cNvSpPr txBox="1"/>
          <p:nvPr>
            <p:ph type="ctrTitle"/>
          </p:nvPr>
        </p:nvSpPr>
        <p:spPr>
          <a:xfrm>
            <a:off x="292650" y="3429000"/>
            <a:ext cx="11606700" cy="151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b="1" lang="en-GB" sz="46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For Event Organisers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b="1" sz="46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92" name="Google Shape;92;g35fdc1c11a5_0_0"/>
          <p:cNvPicPr preferRelativeResize="0"/>
          <p:nvPr/>
        </p:nvPicPr>
        <p:blipFill rotWithShape="1">
          <a:blip r:embed="rId4">
            <a:alphaModFix/>
          </a:blip>
          <a:srcRect b="25799" l="0" r="3203" t="26800"/>
          <a:stretch/>
        </p:blipFill>
        <p:spPr>
          <a:xfrm>
            <a:off x="8763267" y="5937500"/>
            <a:ext cx="18542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g35fdc1c11a5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31450" y="665274"/>
            <a:ext cx="5620902" cy="114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g35fdc1c11a5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03000" y="6045417"/>
            <a:ext cx="2277790" cy="8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g35fdc1c11a5_0_0" title="JB_Full Logo_Black+Green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20163" y="5984697"/>
            <a:ext cx="1584530" cy="81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fdc1c11a5_0_73"/>
          <p:cNvSpPr/>
          <p:nvPr/>
        </p:nvSpPr>
        <p:spPr>
          <a:xfrm>
            <a:off x="5051903" y="1"/>
            <a:ext cx="7140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g35fdc1c11a5_0_73"/>
          <p:cNvSpPr txBox="1"/>
          <p:nvPr/>
        </p:nvSpPr>
        <p:spPr>
          <a:xfrm>
            <a:off x="6022182" y="1022466"/>
            <a:ext cx="609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thanks to project funders:</a:t>
            </a:r>
            <a:endParaRPr/>
          </a:p>
        </p:txBody>
      </p:sp>
      <p:pic>
        <p:nvPicPr>
          <p:cNvPr id="102" name="Google Shape;102;g35fdc1c11a5_0_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63026" y="2270937"/>
            <a:ext cx="3250392" cy="73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g35fdc1c11a5_0_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2102600"/>
            <a:ext cx="1495099" cy="139364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g35fdc1c11a5_0_73"/>
          <p:cNvSpPr txBox="1"/>
          <p:nvPr/>
        </p:nvSpPr>
        <p:spPr>
          <a:xfrm>
            <a:off x="0" y="6523241"/>
            <a:ext cx="5074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1" lang="en-GB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5" name="Google Shape;105;g35fdc1c11a5_0_73"/>
          <p:cNvCxnSpPr/>
          <p:nvPr/>
        </p:nvCxnSpPr>
        <p:spPr>
          <a:xfrm>
            <a:off x="6754133" y="4191920"/>
            <a:ext cx="4439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6" name="Google Shape;106;g35fdc1c11a5_0_73"/>
          <p:cNvSpPr txBox="1"/>
          <p:nvPr>
            <p:ph idx="4294967295" type="body"/>
          </p:nvPr>
        </p:nvSpPr>
        <p:spPr>
          <a:xfrm>
            <a:off x="6095999" y="4597662"/>
            <a:ext cx="5774400" cy="16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b="1" i="1" lang="en-GB" sz="2300">
                <a:latin typeface="Arial"/>
                <a:ea typeface="Arial"/>
                <a:cs typeface="Arial"/>
                <a:sym typeface="Arial"/>
              </a:rPr>
              <a:t>Matched by participating local authorities</a:t>
            </a:r>
            <a:endParaRPr/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t/>
            </a:r>
            <a:endParaRPr b="1" i="1" sz="22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t/>
            </a:r>
            <a:endParaRPr b="1" i="1" sz="22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7" name="Google Shape;107;g35fdc1c11a5_0_73"/>
          <p:cNvSpPr txBox="1"/>
          <p:nvPr/>
        </p:nvSpPr>
        <p:spPr>
          <a:xfrm>
            <a:off x="423124" y="250878"/>
            <a:ext cx="54792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-GB" sz="4300" u="none" cap="none" strike="noStrike">
                <a:solidFill>
                  <a:srgbClr val="41767D"/>
                </a:solidFill>
                <a:latin typeface="Avenir"/>
                <a:ea typeface="Avenir"/>
                <a:cs typeface="Avenir"/>
                <a:sym typeface="Avenir"/>
              </a:rPr>
              <a:t>Project partners</a:t>
            </a:r>
            <a:endParaRPr b="0" i="0" sz="4300" u="none" cap="none" strike="noStrike">
              <a:solidFill>
                <a:srgbClr val="4176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8" name="Google Shape;108;g35fdc1c11a5_0_73"/>
          <p:cNvGrpSpPr/>
          <p:nvPr/>
        </p:nvGrpSpPr>
        <p:grpSpPr>
          <a:xfrm>
            <a:off x="983174" y="1576579"/>
            <a:ext cx="2562550" cy="4193820"/>
            <a:chOff x="983174" y="1389404"/>
            <a:chExt cx="2562550" cy="4193820"/>
          </a:xfrm>
        </p:grpSpPr>
        <p:pic>
          <p:nvPicPr>
            <p:cNvPr id="109" name="Google Shape;109;g35fdc1c11a5_0_73" title="JB_Full Logo_Black+Green.png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83174" y="1389404"/>
              <a:ext cx="2562550" cy="13261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Google Shape;110;g35fdc1c11a5_0_73"/>
            <p:cNvPicPr preferRelativeResize="0"/>
            <p:nvPr/>
          </p:nvPicPr>
          <p:blipFill rotWithShape="1">
            <a:blip r:embed="rId6">
              <a:alphaModFix/>
            </a:blip>
            <a:srcRect b="25799" l="0" r="3203" t="26800"/>
            <a:stretch/>
          </p:blipFill>
          <p:spPr>
            <a:xfrm>
              <a:off x="1045138" y="4380624"/>
              <a:ext cx="2438625" cy="1202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Google Shape;111;g35fdc1c11a5_0_7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83185" y="3090888"/>
              <a:ext cx="2562536" cy="9144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c542dcbf3_0_12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 sz="4000">
                <a:latin typeface="Avenir"/>
                <a:ea typeface="Avenir"/>
                <a:cs typeface="Avenir"/>
                <a:sym typeface="Avenir"/>
              </a:rPr>
              <a:t>Agenda</a:t>
            </a:r>
            <a:endParaRPr sz="4000"/>
          </a:p>
        </p:txBody>
      </p:sp>
      <p:sp>
        <p:nvSpPr>
          <p:cNvPr id="118" name="Google Shape;118;g36c542dcbf3_0_124"/>
          <p:cNvSpPr txBox="1"/>
          <p:nvPr>
            <p:ph idx="1" type="body"/>
          </p:nvPr>
        </p:nvSpPr>
        <p:spPr>
          <a:xfrm>
            <a:off x="838200" y="1605500"/>
            <a:ext cx="10515600" cy="53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0000" lnSpcReduction="10000"/>
          </a:bodyPr>
          <a:lstStyle/>
          <a:p>
            <a:pPr indent="-304811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80051"/>
              <a:buFont typeface="Avenir"/>
              <a:buChar char="•"/>
            </a:pPr>
            <a:r>
              <a:rPr lang="en-GB" sz="5012">
                <a:latin typeface="Avenir"/>
                <a:ea typeface="Avenir"/>
                <a:cs typeface="Avenir"/>
                <a:sym typeface="Avenir"/>
              </a:rPr>
              <a:t>Background</a:t>
            </a:r>
            <a:endParaRPr sz="5012"/>
          </a:p>
          <a:p>
            <a:pPr indent="-304811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80051"/>
              <a:buFont typeface="Avenir"/>
              <a:buChar char="•"/>
            </a:pPr>
            <a:r>
              <a:rPr lang="en-GB" sz="5012">
                <a:latin typeface="Avenir"/>
                <a:ea typeface="Avenir"/>
                <a:cs typeface="Avenir"/>
                <a:sym typeface="Avenir"/>
              </a:rPr>
              <a:t>Benefits for event organisers</a:t>
            </a:r>
            <a:endParaRPr sz="5012"/>
          </a:p>
          <a:p>
            <a:pPr indent="-304811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80051"/>
              <a:buFont typeface="Avenir"/>
              <a:buChar char="•"/>
            </a:pPr>
            <a:r>
              <a:rPr lang="en-GB" sz="5012">
                <a:latin typeface="Avenir"/>
                <a:ea typeface="Avenir"/>
                <a:cs typeface="Avenir"/>
                <a:sym typeface="Avenir"/>
              </a:rPr>
              <a:t>Benefits for local communities </a:t>
            </a:r>
            <a:endParaRPr sz="5012"/>
          </a:p>
          <a:p>
            <a:pPr indent="-304811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80051"/>
              <a:buFont typeface="Avenir"/>
              <a:buChar char="•"/>
            </a:pPr>
            <a:r>
              <a:rPr lang="en-GB" sz="5012">
                <a:latin typeface="Avenir"/>
                <a:ea typeface="Avenir"/>
                <a:cs typeface="Avenir"/>
                <a:sym typeface="Avenir"/>
              </a:rPr>
              <a:t>Implementing GECoP in your local authority </a:t>
            </a:r>
            <a:endParaRPr sz="5012"/>
          </a:p>
          <a:p>
            <a:pPr indent="-304811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80051"/>
              <a:buFont typeface="Avenir"/>
              <a:buChar char="•"/>
            </a:pPr>
            <a:r>
              <a:rPr lang="en-GB" sz="5012">
                <a:latin typeface="Avenir"/>
                <a:ea typeface="Avenir"/>
                <a:cs typeface="Avenir"/>
                <a:sym typeface="Avenir"/>
              </a:rPr>
              <a:t>Adoption process </a:t>
            </a:r>
            <a:endParaRPr sz="5012"/>
          </a:p>
          <a:p>
            <a:pPr indent="-313383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81418"/>
              <a:buFont typeface="Avenir"/>
              <a:buChar char="•"/>
            </a:pPr>
            <a:r>
              <a:rPr lang="en-GB" sz="4612">
                <a:latin typeface="Avenir"/>
                <a:ea typeface="Avenir"/>
                <a:cs typeface="Avenir"/>
                <a:sym typeface="Avenir"/>
              </a:rPr>
              <a:t>Site permissions</a:t>
            </a:r>
            <a:endParaRPr sz="4612"/>
          </a:p>
          <a:p>
            <a:pPr indent="-313383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81418"/>
              <a:buFont typeface="Avenir"/>
              <a:buChar char="•"/>
            </a:pPr>
            <a:r>
              <a:rPr lang="en-GB" sz="4612">
                <a:latin typeface="Avenir"/>
                <a:ea typeface="Avenir"/>
                <a:cs typeface="Avenir"/>
                <a:sym typeface="Avenir"/>
              </a:rPr>
              <a:t>Licencing</a:t>
            </a:r>
            <a:endParaRPr sz="4612"/>
          </a:p>
          <a:p>
            <a:pPr indent="-313383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81418"/>
              <a:buFont typeface="Avenir"/>
              <a:buChar char="•"/>
            </a:pPr>
            <a:r>
              <a:rPr lang="en-GB" sz="4612">
                <a:latin typeface="Avenir"/>
                <a:ea typeface="Avenir"/>
                <a:cs typeface="Avenir"/>
                <a:sym typeface="Avenir"/>
              </a:rPr>
              <a:t>Event management plans </a:t>
            </a:r>
            <a:endParaRPr sz="4612"/>
          </a:p>
          <a:p>
            <a:pPr indent="-313383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81418"/>
              <a:buFont typeface="Avenir"/>
              <a:buChar char="•"/>
            </a:pPr>
            <a:r>
              <a:rPr lang="en-GB" sz="4612">
                <a:latin typeface="Avenir"/>
                <a:ea typeface="Avenir"/>
                <a:cs typeface="Avenir"/>
                <a:sym typeface="Avenir"/>
              </a:rPr>
              <a:t>Funding &amp; procurement</a:t>
            </a:r>
            <a:endParaRPr sz="4612"/>
          </a:p>
          <a:p>
            <a:pPr indent="-313383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81418"/>
              <a:buFont typeface="Avenir"/>
              <a:buChar char="•"/>
            </a:pPr>
            <a:r>
              <a:rPr lang="en-GB" sz="4612">
                <a:latin typeface="Avenir"/>
                <a:ea typeface="Avenir"/>
                <a:cs typeface="Avenir"/>
                <a:sym typeface="Avenir"/>
              </a:rPr>
              <a:t>Working groups</a:t>
            </a:r>
            <a:endParaRPr sz="4612"/>
          </a:p>
          <a:p>
            <a:pPr indent="-304811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80051"/>
              <a:buFont typeface="Avenir"/>
              <a:buChar char="•"/>
            </a:pPr>
            <a:r>
              <a:rPr lang="en-GB" sz="5012">
                <a:latin typeface="Avenir"/>
                <a:ea typeface="Avenir"/>
                <a:cs typeface="Avenir"/>
                <a:sym typeface="Avenir"/>
              </a:rPr>
              <a:t>Assessment with the DATE Tool </a:t>
            </a:r>
            <a:endParaRPr sz="5012"/>
          </a:p>
          <a:p>
            <a:pPr indent="-304811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80051"/>
              <a:buFont typeface="Avenir"/>
              <a:buChar char="•"/>
            </a:pPr>
            <a:r>
              <a:rPr lang="en-GB" sz="5012">
                <a:latin typeface="Avenir"/>
                <a:ea typeface="Avenir"/>
                <a:cs typeface="Avenir"/>
                <a:sym typeface="Avenir"/>
              </a:rPr>
              <a:t>Resources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g35fdc1c11a5_0_1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2333" y="-94133"/>
            <a:ext cx="12445100" cy="7027967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g35fdc1c11a5_0_153"/>
          <p:cNvSpPr txBox="1"/>
          <p:nvPr>
            <p:ph type="title"/>
          </p:nvPr>
        </p:nvSpPr>
        <p:spPr>
          <a:xfrm>
            <a:off x="1224050" y="499325"/>
            <a:ext cx="9892200" cy="220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GB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Intro: Background to GECoP</a:t>
            </a:r>
            <a:endParaRPr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5fdc1c11a5_0_2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7887"/>
              </a:buClr>
              <a:buSzPts val="4800"/>
              <a:buFont typeface="Avenir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Background</a:t>
            </a:r>
            <a:endParaRPr>
              <a:solidFill>
                <a:srgbClr val="107684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130" name="Google Shape;130;g35fdc1c11a5_0_227"/>
          <p:cNvGrpSpPr/>
          <p:nvPr/>
        </p:nvGrpSpPr>
        <p:grpSpPr>
          <a:xfrm>
            <a:off x="838200" y="1693918"/>
            <a:ext cx="10515600" cy="4128998"/>
            <a:chOff x="0" y="3230"/>
            <a:chExt cx="10515600" cy="4128998"/>
          </a:xfrm>
        </p:grpSpPr>
        <p:sp>
          <p:nvSpPr>
            <p:cNvPr id="131" name="Google Shape;131;g35fdc1c11a5_0_227"/>
            <p:cNvSpPr/>
            <p:nvPr/>
          </p:nvSpPr>
          <p:spPr>
            <a:xfrm>
              <a:off x="0" y="3230"/>
              <a:ext cx="10515600" cy="688166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32" name="Google Shape;132;g35fdc1c11a5_0_227"/>
            <p:cNvSpPr/>
            <p:nvPr/>
          </p:nvSpPr>
          <p:spPr>
            <a:xfrm>
              <a:off x="208170" y="158068"/>
              <a:ext cx="378491" cy="378491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33" name="Google Shape;133;g35fdc1c11a5_0_227"/>
            <p:cNvSpPr/>
            <p:nvPr/>
          </p:nvSpPr>
          <p:spPr>
            <a:xfrm>
              <a:off x="794832" y="3230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34" name="Google Shape;134;g35fdc1c11a5_0_227"/>
            <p:cNvSpPr txBox="1"/>
            <p:nvPr/>
          </p:nvSpPr>
          <p:spPr>
            <a:xfrm>
              <a:off x="794832" y="3230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825" lIns="72825" spcFirstLastPara="1" rIns="72825" wrap="square" tIns="72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0" lang="en-GB" sz="18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GECoP is a voluntary, evidence-based sustainability standard for live outdoor events in the UK.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35" name="Google Shape;135;g35fdc1c11a5_0_227"/>
            <p:cNvSpPr/>
            <p:nvPr/>
          </p:nvSpPr>
          <p:spPr>
            <a:xfrm>
              <a:off x="0" y="863438"/>
              <a:ext cx="10515600" cy="688166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36" name="Google Shape;136;g35fdc1c11a5_0_227"/>
            <p:cNvSpPr/>
            <p:nvPr/>
          </p:nvSpPr>
          <p:spPr>
            <a:xfrm>
              <a:off x="208170" y="1018276"/>
              <a:ext cx="378491" cy="378491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37" name="Google Shape;137;g35fdc1c11a5_0_227"/>
            <p:cNvSpPr/>
            <p:nvPr/>
          </p:nvSpPr>
          <p:spPr>
            <a:xfrm>
              <a:off x="794832" y="863438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38" name="Google Shape;138;g35fdc1c11a5_0_227"/>
            <p:cNvSpPr txBox="1"/>
            <p:nvPr/>
          </p:nvSpPr>
          <p:spPr>
            <a:xfrm>
              <a:off x="794832" y="863438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825" lIns="72825" spcFirstLastPara="1" rIns="72825" wrap="square" tIns="72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0" lang="en-GB" sz="18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Industry-adopted, low-cost framework for quick, consistent assessment by non-experts.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39" name="Google Shape;139;g35fdc1c11a5_0_227"/>
            <p:cNvSpPr/>
            <p:nvPr/>
          </p:nvSpPr>
          <p:spPr>
            <a:xfrm>
              <a:off x="0" y="1723646"/>
              <a:ext cx="10515600" cy="688166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0" name="Google Shape;140;g35fdc1c11a5_0_227"/>
            <p:cNvSpPr/>
            <p:nvPr/>
          </p:nvSpPr>
          <p:spPr>
            <a:xfrm>
              <a:off x="208170" y="1878484"/>
              <a:ext cx="378491" cy="378491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1" name="Google Shape;141;g35fdc1c11a5_0_227"/>
            <p:cNvSpPr/>
            <p:nvPr/>
          </p:nvSpPr>
          <p:spPr>
            <a:xfrm>
              <a:off x="794832" y="1723646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2" name="Google Shape;142;g35fdc1c11a5_0_227"/>
            <p:cNvSpPr txBox="1"/>
            <p:nvPr/>
          </p:nvSpPr>
          <p:spPr>
            <a:xfrm>
              <a:off x="794832" y="1723646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825" lIns="72825" spcFirstLastPara="1" rIns="72825" wrap="square" tIns="72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0" lang="en-GB" sz="18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Can be integrated into site permissions, funding, licensing, local authority-run events (voluntary or mandatory).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3" name="Google Shape;143;g35fdc1c11a5_0_227"/>
            <p:cNvSpPr/>
            <p:nvPr/>
          </p:nvSpPr>
          <p:spPr>
            <a:xfrm>
              <a:off x="0" y="2583854"/>
              <a:ext cx="10515600" cy="688166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4" name="Google Shape;144;g35fdc1c11a5_0_227"/>
            <p:cNvSpPr/>
            <p:nvPr/>
          </p:nvSpPr>
          <p:spPr>
            <a:xfrm>
              <a:off x="208170" y="2738692"/>
              <a:ext cx="378491" cy="378491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5" name="Google Shape;145;g35fdc1c11a5_0_227"/>
            <p:cNvSpPr/>
            <p:nvPr/>
          </p:nvSpPr>
          <p:spPr>
            <a:xfrm>
              <a:off x="794832" y="2583854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6" name="Google Shape;146;g35fdc1c11a5_0_227"/>
            <p:cNvSpPr txBox="1"/>
            <p:nvPr/>
          </p:nvSpPr>
          <p:spPr>
            <a:xfrm>
              <a:off x="794832" y="2583854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825" lIns="72825" spcFirstLastPara="1" rIns="72825" wrap="square" tIns="72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0" lang="en-GB" sz="18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Aligned with global, national and sector frameworks (referenced in the Purple Guide Environmental Chapter).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7" name="Google Shape;147;g35fdc1c11a5_0_227"/>
            <p:cNvSpPr/>
            <p:nvPr/>
          </p:nvSpPr>
          <p:spPr>
            <a:xfrm>
              <a:off x="0" y="3444062"/>
              <a:ext cx="10515600" cy="688166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8" name="Google Shape;148;g35fdc1c11a5_0_227"/>
            <p:cNvSpPr/>
            <p:nvPr/>
          </p:nvSpPr>
          <p:spPr>
            <a:xfrm>
              <a:off x="208170" y="3598900"/>
              <a:ext cx="378491" cy="378491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9" name="Google Shape;149;g35fdc1c11a5_0_227"/>
            <p:cNvSpPr/>
            <p:nvPr/>
          </p:nvSpPr>
          <p:spPr>
            <a:xfrm>
              <a:off x="794832" y="3444062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50" name="Google Shape;150;g35fdc1c11a5_0_227"/>
            <p:cNvSpPr txBox="1"/>
            <p:nvPr/>
          </p:nvSpPr>
          <p:spPr>
            <a:xfrm>
              <a:off x="794832" y="3444062"/>
              <a:ext cx="9720767" cy="6881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825" lIns="72825" spcFirstLastPara="1" rIns="72825" wrap="square" tIns="72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0" lang="en-GB" sz="18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Developed by event practitioners; piloted across 10 local authorities; updated Sept 2025.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descr="A black text on a white background&#10;&#10;Description automatically generated" id="151" name="Google Shape;151;g35fdc1c11a5_0_2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03496" y="365125"/>
            <a:ext cx="5739002" cy="11682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5fdc1c11a5_0_39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7887"/>
              </a:buClr>
              <a:buSzPts val="4800"/>
              <a:buFont typeface="Avenir"/>
              <a:buNone/>
            </a:pPr>
            <a:r>
              <a:rPr b="1" lang="en-GB" sz="4100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Pilot Project - Local Authorities</a:t>
            </a:r>
            <a:r>
              <a:rPr b="1" lang="en-GB" sz="4300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 sz="4300"/>
          </a:p>
        </p:txBody>
      </p:sp>
      <p:pic>
        <p:nvPicPr>
          <p:cNvPr id="157" name="Google Shape;157;g35fdc1c11a5_0_3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4999" y="1318351"/>
            <a:ext cx="7818325" cy="528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5fdc1c11a5_0_23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7887"/>
              </a:buClr>
              <a:buSzPts val="4400"/>
              <a:buFont typeface="Avenir"/>
              <a:buNone/>
            </a:pPr>
            <a:r>
              <a:rPr b="1" lang="en-GB" sz="4100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What is the purpose of</a:t>
            </a:r>
            <a:endParaRPr b="1" sz="4100">
              <a:solidFill>
                <a:srgbClr val="107684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7887"/>
              </a:buClr>
              <a:buSzPts val="4400"/>
              <a:buFont typeface="Avenir"/>
              <a:buNone/>
            </a:pPr>
            <a:r>
              <a:rPr b="1" lang="en-GB" sz="4100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the code?</a:t>
            </a:r>
            <a:endParaRPr sz="4100">
              <a:solidFill>
                <a:srgbClr val="107684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163" name="Google Shape;163;g35fdc1c11a5_0_233"/>
          <p:cNvGrpSpPr/>
          <p:nvPr/>
        </p:nvGrpSpPr>
        <p:grpSpPr>
          <a:xfrm>
            <a:off x="1064185" y="2692212"/>
            <a:ext cx="10575930" cy="2771538"/>
            <a:chOff x="249060" y="790502"/>
            <a:chExt cx="10575930" cy="2771538"/>
          </a:xfrm>
        </p:grpSpPr>
        <p:sp>
          <p:nvSpPr>
            <p:cNvPr id="164" name="Google Shape;164;g35fdc1c11a5_0_233"/>
            <p:cNvSpPr/>
            <p:nvPr/>
          </p:nvSpPr>
          <p:spPr>
            <a:xfrm>
              <a:off x="1547384" y="790502"/>
              <a:ext cx="1201249" cy="1201249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g35fdc1c11a5_0_233"/>
            <p:cNvSpPr/>
            <p:nvPr/>
          </p:nvSpPr>
          <p:spPr>
            <a:xfrm>
              <a:off x="249060" y="2322242"/>
              <a:ext cx="3797895" cy="12397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g35fdc1c11a5_0_233"/>
            <p:cNvSpPr txBox="1"/>
            <p:nvPr/>
          </p:nvSpPr>
          <p:spPr>
            <a:xfrm>
              <a:off x="249060" y="2322242"/>
              <a:ext cx="3797895" cy="12397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i="0" lang="en-GB" sz="20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A clear and robust benchmark for sustainability practices for all stakeholders across the outdoor festival industry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67" name="Google Shape;167;g35fdc1c11a5_0_233"/>
            <p:cNvSpPr/>
            <p:nvPr/>
          </p:nvSpPr>
          <p:spPr>
            <a:xfrm>
              <a:off x="5248205" y="827705"/>
              <a:ext cx="1201249" cy="1201249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g35fdc1c11a5_0_233"/>
            <p:cNvSpPr/>
            <p:nvPr/>
          </p:nvSpPr>
          <p:spPr>
            <a:xfrm>
              <a:off x="4514109" y="2433850"/>
              <a:ext cx="2669442" cy="10909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g35fdc1c11a5_0_233"/>
            <p:cNvSpPr txBox="1"/>
            <p:nvPr/>
          </p:nvSpPr>
          <p:spPr>
            <a:xfrm>
              <a:off x="4514109" y="2433850"/>
              <a:ext cx="2669442" cy="10909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i="0" lang="en-GB" sz="20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Common targets for 2030 impact reductions (watch this space!)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0" name="Google Shape;170;g35fdc1c11a5_0_233"/>
            <p:cNvSpPr/>
            <p:nvPr/>
          </p:nvSpPr>
          <p:spPr>
            <a:xfrm>
              <a:off x="8637222" y="827705"/>
              <a:ext cx="1201249" cy="1201249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g35fdc1c11a5_0_233"/>
            <p:cNvSpPr/>
            <p:nvPr/>
          </p:nvSpPr>
          <p:spPr>
            <a:xfrm>
              <a:off x="7650703" y="2433850"/>
              <a:ext cx="3174287" cy="10909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g35fdc1c11a5_0_233"/>
            <p:cNvSpPr txBox="1"/>
            <p:nvPr/>
          </p:nvSpPr>
          <p:spPr>
            <a:xfrm>
              <a:off x="7650703" y="2433850"/>
              <a:ext cx="3174287" cy="10909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i="0" lang="en-GB" sz="20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Context for relationship with Local Authorities – best practice for SAG groups and site permissions 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descr="A black text on a white background&#10;&#10;Description automatically generated" id="173" name="Google Shape;173;g35fdc1c11a5_0_2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53924" y="232450"/>
            <a:ext cx="5185049" cy="105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g35fdc1c11a5_0_233"/>
          <p:cNvSpPr txBox="1"/>
          <p:nvPr/>
        </p:nvSpPr>
        <p:spPr>
          <a:xfrm>
            <a:off x="979007" y="2233607"/>
            <a:ext cx="7853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The code provides:</a:t>
            </a:r>
            <a:r>
              <a:rPr b="1" i="0" lang="en-GB" sz="2800" u="none" cap="none" strike="noStrike">
                <a:solidFill>
                  <a:srgbClr val="000000"/>
                </a:solidFill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5fdc1c11a5_0_23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7887"/>
              </a:buClr>
              <a:buSzPct val="100000"/>
              <a:buFont typeface="Avenir"/>
              <a:buNone/>
            </a:pPr>
            <a:r>
              <a:rPr b="1" lang="en-GB" sz="4800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Key impact areas:</a:t>
            </a:r>
            <a:br>
              <a:rPr b="1" lang="en-GB" sz="4800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</a:br>
            <a:endParaRPr/>
          </a:p>
        </p:txBody>
      </p:sp>
      <p:sp>
        <p:nvSpPr>
          <p:cNvPr id="180" name="Google Shape;180;g35fdc1c11a5_0_239"/>
          <p:cNvSpPr txBox="1"/>
          <p:nvPr>
            <p:ph idx="1" type="body"/>
          </p:nvPr>
        </p:nvSpPr>
        <p:spPr>
          <a:xfrm>
            <a:off x="7332300" y="2140129"/>
            <a:ext cx="3519600" cy="3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1900"/>
              <a:buNone/>
            </a:pPr>
            <a:r>
              <a:rPr lang="en-GB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Materials and waste</a:t>
            </a:r>
            <a:endParaRPr/>
          </a:p>
          <a:p>
            <a:pPr indent="0" lvl="0" marL="2413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1900"/>
              <a:buNone/>
            </a:pPr>
            <a:r>
              <a:rPr lang="en-GB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Water</a:t>
            </a:r>
            <a:endParaRPr/>
          </a:p>
          <a:p>
            <a:pPr indent="0" lvl="0" marL="2413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1900"/>
              <a:buNone/>
            </a:pPr>
            <a:r>
              <a:rPr lang="en-GB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Food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1900"/>
              <a:buNone/>
            </a:pPr>
            <a:r>
              <a:rPr lang="en-GB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Transportation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2413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81" name="Google Shape;181;g35fdc1c11a5_0_2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55733" y="3858899"/>
            <a:ext cx="744200" cy="744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g35fdc1c11a5_0_2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9680" y="3284881"/>
            <a:ext cx="625866" cy="625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35fdc1c11a5_0_2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757" y="4562629"/>
            <a:ext cx="822267" cy="822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g35fdc1c11a5_0_2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7119" y="2078248"/>
            <a:ext cx="628428" cy="716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g35fdc1c11a5_0_23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27317" y="1948789"/>
            <a:ext cx="625866" cy="713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g35fdc1c11a5_0_23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168151" y="2834873"/>
            <a:ext cx="744200" cy="84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35fdc1c11a5_0_239"/>
          <p:cNvPicPr preferRelativeResize="0"/>
          <p:nvPr/>
        </p:nvPicPr>
        <p:blipFill rotWithShape="1">
          <a:blip r:embed="rId9">
            <a:alphaModFix/>
          </a:blip>
          <a:srcRect b="61954" l="64989" r="0" t="0"/>
          <a:stretch/>
        </p:blipFill>
        <p:spPr>
          <a:xfrm>
            <a:off x="6207957" y="4823714"/>
            <a:ext cx="881300" cy="986598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g35fdc1c11a5_0_239"/>
          <p:cNvSpPr txBox="1"/>
          <p:nvPr/>
        </p:nvSpPr>
        <p:spPr>
          <a:xfrm>
            <a:off x="1992825" y="2099375"/>
            <a:ext cx="3972000" cy="50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GB" sz="2700" u="none" cap="none" strike="noStrike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Positive influence</a:t>
            </a:r>
            <a:endParaRPr b="0" i="0" sz="2700" u="none" cap="none" strike="noStrike"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sz="2700"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sz="2700"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2800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Governance / strategy</a:t>
            </a:r>
            <a:endParaRPr sz="2800"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sz="2700"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sz="2700"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2700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Energy </a:t>
            </a:r>
            <a:endParaRPr sz="2700"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sz="2700"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sz="2700"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2700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Biology &amp; ecological management </a:t>
            </a:r>
            <a:r>
              <a:rPr b="0" i="0" lang="en-GB" sz="2700" u="none" cap="none" strike="noStrike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9" name="Google Shape;189;g35fdc1c11a5_0_23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4262" y="5810300"/>
            <a:ext cx="881300" cy="88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7887"/>
              </a:buClr>
              <a:buSzPts val="4400"/>
              <a:buFont typeface="Avenir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Why does this matter for organisers?</a:t>
            </a:r>
            <a:endParaRPr>
              <a:solidFill>
                <a:srgbClr val="107684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195" name="Google Shape;195;p1"/>
          <p:cNvGrpSpPr/>
          <p:nvPr/>
        </p:nvGrpSpPr>
        <p:grpSpPr>
          <a:xfrm>
            <a:off x="1050535" y="2296015"/>
            <a:ext cx="10090929" cy="3411763"/>
            <a:chOff x="212335" y="470390"/>
            <a:chExt cx="10090929" cy="3411763"/>
          </a:xfrm>
        </p:grpSpPr>
        <p:sp>
          <p:nvSpPr>
            <p:cNvPr id="196" name="Google Shape;196;p1"/>
            <p:cNvSpPr/>
            <p:nvPr/>
          </p:nvSpPr>
          <p:spPr>
            <a:xfrm>
              <a:off x="212335" y="470390"/>
              <a:ext cx="1335915" cy="1335915"/>
            </a:xfrm>
            <a:prstGeom prst="ellipse">
              <a:avLst/>
            </a:prstGeom>
            <a:solidFill>
              <a:srgbClr val="F9B1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"/>
            <p:cNvSpPr/>
            <p:nvPr/>
          </p:nvSpPr>
          <p:spPr>
            <a:xfrm>
              <a:off x="492877" y="750932"/>
              <a:ext cx="774830" cy="77483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"/>
            <p:cNvSpPr/>
            <p:nvPr/>
          </p:nvSpPr>
          <p:spPr>
            <a:xfrm>
              <a:off x="1834517" y="470390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"/>
            <p:cNvSpPr txBox="1"/>
            <p:nvPr/>
          </p:nvSpPr>
          <p:spPr>
            <a:xfrm>
              <a:off x="1834517" y="470390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i="0" lang="en-GB" sz="22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Growing expectation from local authorities for credible sustainability measures.</a:t>
              </a:r>
              <a:endParaRPr i="0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00" name="Google Shape;200;p1"/>
            <p:cNvSpPr/>
            <p:nvPr/>
          </p:nvSpPr>
          <p:spPr>
            <a:xfrm>
              <a:off x="5532139" y="470390"/>
              <a:ext cx="1335915" cy="1335915"/>
            </a:xfrm>
            <a:prstGeom prst="ellipse">
              <a:avLst/>
            </a:prstGeom>
            <a:solidFill>
              <a:srgbClr val="F9B1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"/>
            <p:cNvSpPr/>
            <p:nvPr/>
          </p:nvSpPr>
          <p:spPr>
            <a:xfrm>
              <a:off x="5812681" y="750932"/>
              <a:ext cx="774830" cy="77483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"/>
            <p:cNvSpPr/>
            <p:nvPr/>
          </p:nvSpPr>
          <p:spPr>
            <a:xfrm>
              <a:off x="7154322" y="470390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"/>
            <p:cNvSpPr txBox="1"/>
            <p:nvPr/>
          </p:nvSpPr>
          <p:spPr>
            <a:xfrm>
              <a:off x="7154322" y="470390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i="0" lang="en-GB" sz="22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Funders, audiences and partners expect visible climate and environmental action. </a:t>
              </a:r>
              <a:endParaRPr i="0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04" name="Google Shape;204;p1"/>
            <p:cNvSpPr/>
            <p:nvPr/>
          </p:nvSpPr>
          <p:spPr>
            <a:xfrm>
              <a:off x="212335" y="2546238"/>
              <a:ext cx="1335915" cy="1335915"/>
            </a:xfrm>
            <a:prstGeom prst="ellipse">
              <a:avLst/>
            </a:prstGeom>
            <a:solidFill>
              <a:srgbClr val="F9B1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"/>
            <p:cNvSpPr/>
            <p:nvPr/>
          </p:nvSpPr>
          <p:spPr>
            <a:xfrm>
              <a:off x="492877" y="2826780"/>
              <a:ext cx="774830" cy="77483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"/>
            <p:cNvSpPr/>
            <p:nvPr/>
          </p:nvSpPr>
          <p:spPr>
            <a:xfrm>
              <a:off x="1834517" y="2546238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"/>
            <p:cNvSpPr txBox="1"/>
            <p:nvPr/>
          </p:nvSpPr>
          <p:spPr>
            <a:xfrm>
              <a:off x="1834517" y="2546238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i="0" lang="en-GB" sz="22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Avoids each council creating its own standards. </a:t>
              </a:r>
              <a:endParaRPr i="0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08" name="Google Shape;208;p1"/>
            <p:cNvSpPr/>
            <p:nvPr/>
          </p:nvSpPr>
          <p:spPr>
            <a:xfrm>
              <a:off x="5532139" y="2546238"/>
              <a:ext cx="1335915" cy="1335915"/>
            </a:xfrm>
            <a:prstGeom prst="ellipse">
              <a:avLst/>
            </a:prstGeom>
            <a:solidFill>
              <a:srgbClr val="F9B1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"/>
            <p:cNvSpPr/>
            <p:nvPr/>
          </p:nvSpPr>
          <p:spPr>
            <a:xfrm>
              <a:off x="5812681" y="2826780"/>
              <a:ext cx="774830" cy="77483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1"/>
            <p:cNvSpPr/>
            <p:nvPr/>
          </p:nvSpPr>
          <p:spPr>
            <a:xfrm>
              <a:off x="7154322" y="2546238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"/>
            <p:cNvSpPr txBox="1"/>
            <p:nvPr/>
          </p:nvSpPr>
          <p:spPr>
            <a:xfrm>
              <a:off x="7154322" y="2546238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i="0" lang="en-GB" sz="22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Stay ahead of future regulation and build relationships with stakeholders.</a:t>
              </a:r>
              <a:endParaRPr i="0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b="1" lang="en-GB">
                <a:solidFill>
                  <a:srgbClr val="107684"/>
                </a:solidFill>
              </a:rPr>
              <a:t>Benefits for Event Organisers &amp; Industry  </a:t>
            </a:r>
            <a:endParaRPr>
              <a:solidFill>
                <a:srgbClr val="107684"/>
              </a:solidFill>
            </a:endParaRPr>
          </a:p>
        </p:txBody>
      </p:sp>
      <p:grpSp>
        <p:nvGrpSpPr>
          <p:cNvPr id="217" name="Google Shape;217;p2"/>
          <p:cNvGrpSpPr/>
          <p:nvPr/>
        </p:nvGrpSpPr>
        <p:grpSpPr>
          <a:xfrm>
            <a:off x="938409" y="1496281"/>
            <a:ext cx="10515600" cy="4345743"/>
            <a:chOff x="0" y="3400"/>
            <a:chExt cx="10515600" cy="4345743"/>
          </a:xfrm>
        </p:grpSpPr>
        <p:sp>
          <p:nvSpPr>
            <p:cNvPr id="218" name="Google Shape;218;p2"/>
            <p:cNvSpPr/>
            <p:nvPr/>
          </p:nvSpPr>
          <p:spPr>
            <a:xfrm>
              <a:off x="0" y="3400"/>
              <a:ext cx="10515600" cy="724290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219097" y="166365"/>
              <a:ext cx="398359" cy="398359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836555" y="3400"/>
              <a:ext cx="9679044" cy="724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21" name="Google Shape;221;p2"/>
            <p:cNvSpPr txBox="1"/>
            <p:nvPr/>
          </p:nvSpPr>
          <p:spPr>
            <a:xfrm>
              <a:off x="836555" y="3400"/>
              <a:ext cx="9679044" cy="724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650" lIns="76650" spcFirstLastPara="1" rIns="76650" wrap="square" tIns="766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i="0" lang="en-GB" sz="16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Clear, industry-endorsed benchmark — reduces uncertainty &amp; duplication.</a:t>
              </a:r>
              <a:br>
                <a:rPr i="0" lang="en-GB" sz="16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</a:br>
              <a:endParaRPr i="0" sz="16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0" y="908763"/>
              <a:ext cx="10515600" cy="724290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219097" y="1071728"/>
              <a:ext cx="398359" cy="398359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836555" y="908763"/>
              <a:ext cx="9679044" cy="724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25" name="Google Shape;225;p2"/>
            <p:cNvSpPr txBox="1"/>
            <p:nvPr/>
          </p:nvSpPr>
          <p:spPr>
            <a:xfrm>
              <a:off x="836555" y="908763"/>
              <a:ext cx="9679044" cy="724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650" lIns="76650" spcFirstLastPara="1" rIns="76650" wrap="square" tIns="766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i="0" lang="en-GB" sz="16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Based on achievable practices from event practitioners (real-world relevance).</a:t>
              </a:r>
              <a:br>
                <a:rPr i="0" lang="en-GB" sz="16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</a:br>
              <a:endParaRPr i="0" sz="16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0" y="1814126"/>
              <a:ext cx="10515600" cy="724290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219097" y="1977092"/>
              <a:ext cx="398359" cy="398359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836555" y="1814126"/>
              <a:ext cx="9679044" cy="724290"/>
            </a:xfrm>
            <a:prstGeom prst="rect">
              <a:avLst/>
            </a:prstGeom>
            <a:noFill/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29" name="Google Shape;229;p2"/>
            <p:cNvSpPr txBox="1"/>
            <p:nvPr/>
          </p:nvSpPr>
          <p:spPr>
            <a:xfrm>
              <a:off x="836555" y="1814126"/>
              <a:ext cx="9679044" cy="724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650" lIns="76650" spcFirstLastPara="1" rIns="76650" wrap="square" tIns="766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i="0" lang="en-GB" sz="16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Structured assessment plus signposting to resources increases organisers’ confidence and capability</a:t>
              </a:r>
              <a:br>
                <a:rPr i="0" lang="en-GB" sz="16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</a:br>
              <a:endParaRPr i="0" sz="16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0" y="2719489"/>
              <a:ext cx="10515600" cy="724290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219097" y="2882455"/>
              <a:ext cx="398359" cy="398359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836555" y="2719489"/>
              <a:ext cx="9679044" cy="724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3" name="Google Shape;233;p2"/>
            <p:cNvSpPr txBox="1"/>
            <p:nvPr/>
          </p:nvSpPr>
          <p:spPr>
            <a:xfrm>
              <a:off x="836555" y="2719489"/>
              <a:ext cx="9679044" cy="724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650" lIns="76650" spcFirstLastPara="1" rIns="76650" wrap="square" tIns="766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i="0" lang="en-GB" sz="16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Creates a level playing field and shared expectations.</a:t>
              </a:r>
              <a:br>
                <a:rPr i="0" lang="en-GB" sz="16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</a:br>
              <a:endParaRPr i="0" sz="16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0" y="3624853"/>
              <a:ext cx="10515600" cy="724290"/>
            </a:xfrm>
            <a:prstGeom prst="roundRect">
              <a:avLst>
                <a:gd fmla="val 10000" name="adj"/>
              </a:avLst>
            </a:prstGeom>
            <a:solidFill>
              <a:srgbClr val="7BCDCA"/>
            </a:solidFill>
            <a:ln cap="flat" cmpd="sng" w="9525">
              <a:solidFill>
                <a:srgbClr val="7BCDC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219097" y="3787818"/>
              <a:ext cx="398359" cy="398359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836555" y="3624853"/>
              <a:ext cx="9679044" cy="724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7" name="Google Shape;237;p2"/>
            <p:cNvSpPr txBox="1"/>
            <p:nvPr/>
          </p:nvSpPr>
          <p:spPr>
            <a:xfrm>
              <a:off x="836555" y="3624853"/>
              <a:ext cx="9679044" cy="724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650" lIns="76650" spcFirstLastPara="1" rIns="76650" wrap="square" tIns="766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i="0" lang="en-GB" sz="16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Accelerates transition to low-impact event practices across the sector.</a:t>
              </a:r>
              <a:endParaRPr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Benefits for Communities </a:t>
            </a:r>
            <a:endParaRPr>
              <a:solidFill>
                <a:srgbClr val="107684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43" name="Google Shape;24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grpSp>
        <p:nvGrpSpPr>
          <p:cNvPr id="244" name="Google Shape;244;p3"/>
          <p:cNvGrpSpPr/>
          <p:nvPr/>
        </p:nvGrpSpPr>
        <p:grpSpPr>
          <a:xfrm>
            <a:off x="1050535" y="3389502"/>
            <a:ext cx="10090929" cy="1335915"/>
            <a:chOff x="212335" y="1508314"/>
            <a:chExt cx="10090929" cy="1335915"/>
          </a:xfrm>
        </p:grpSpPr>
        <p:sp>
          <p:nvSpPr>
            <p:cNvPr id="245" name="Google Shape;245;p3"/>
            <p:cNvSpPr/>
            <p:nvPr/>
          </p:nvSpPr>
          <p:spPr>
            <a:xfrm>
              <a:off x="212335" y="1508314"/>
              <a:ext cx="1335915" cy="1335915"/>
            </a:xfrm>
            <a:prstGeom prst="ellipse">
              <a:avLst/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492877" y="1788856"/>
              <a:ext cx="774830" cy="77483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1834517" y="1508314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3"/>
            <p:cNvSpPr txBox="1"/>
            <p:nvPr/>
          </p:nvSpPr>
          <p:spPr>
            <a:xfrm>
              <a:off x="1834517" y="1508314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i="0" lang="en-GB" sz="24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Stronger assurances on noise, waste, pollution and site legacy.</a:t>
              </a:r>
              <a:endParaRPr i="0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5532139" y="1508314"/>
              <a:ext cx="1335915" cy="1335915"/>
            </a:xfrm>
            <a:prstGeom prst="ellipse">
              <a:avLst/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5812681" y="1788856"/>
              <a:ext cx="774830" cy="77483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7154322" y="1508314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3"/>
            <p:cNvSpPr txBox="1"/>
            <p:nvPr/>
          </p:nvSpPr>
          <p:spPr>
            <a:xfrm>
              <a:off x="7154322" y="1508314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i="0" lang="en-GB" sz="24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Better local outcomes through consistent minimum standards.</a:t>
              </a:r>
              <a:endParaRPr i="0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5fdc1c11a5_0_60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GB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Pilot outcomes (national pilot 2024)</a:t>
            </a:r>
            <a:endParaRPr/>
          </a:p>
        </p:txBody>
      </p:sp>
      <p:pic>
        <p:nvPicPr>
          <p:cNvPr id="258" name="Google Shape;258;g35fdc1c11a5_0_604"/>
          <p:cNvPicPr preferRelativeResize="0"/>
          <p:nvPr/>
        </p:nvPicPr>
        <p:blipFill rotWithShape="1">
          <a:blip r:embed="rId3">
            <a:alphaModFix/>
          </a:blip>
          <a:srcRect b="8399" l="0" r="0" t="0"/>
          <a:stretch/>
        </p:blipFill>
        <p:spPr>
          <a:xfrm>
            <a:off x="431700" y="1524538"/>
            <a:ext cx="6939799" cy="4310575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g35fdc1c11a5_0_604"/>
          <p:cNvSpPr/>
          <p:nvPr/>
        </p:nvSpPr>
        <p:spPr>
          <a:xfrm>
            <a:off x="5095875" y="2720975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0" name="Google Shape;260;g35fdc1c11a5_0_604"/>
          <p:cNvGraphicFramePr/>
          <p:nvPr/>
        </p:nvGraphicFramePr>
        <p:xfrm>
          <a:off x="7553779" y="233303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{34877A61-49BE-48A9-A568-6E5164EA5045}</a:tableStyleId>
              </a:tblPr>
              <a:tblGrid>
                <a:gridCol w="678675"/>
                <a:gridCol w="36548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Rank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Actions taken by events in 2024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1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Sustainable energy measures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2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Introduced </a:t>
                      </a:r>
                      <a:r>
                        <a:rPr lang="en-GB" sz="2000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reusable</a:t>
                      </a: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cups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3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Engaged with stakeholders 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4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New policy, strategy or action plan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5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New data collection for insights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g35fdc1c11a5_0_3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2333" y="-94133"/>
            <a:ext cx="12445100" cy="7027967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g35fdc1c11a5_0_317"/>
          <p:cNvSpPr txBox="1"/>
          <p:nvPr>
            <p:ph type="title"/>
          </p:nvPr>
        </p:nvSpPr>
        <p:spPr>
          <a:xfrm>
            <a:off x="1700516" y="1899900"/>
            <a:ext cx="8146500" cy="1137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GB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Implementing GECoP in your event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GB" sz="3800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Smaller vs larger events (scale &amp; expectations)</a:t>
            </a:r>
            <a:endParaRPr sz="3800">
              <a:solidFill>
                <a:srgbClr val="107684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72" name="Google Shape;272;p5"/>
          <p:cNvSpPr txBox="1"/>
          <p:nvPr>
            <p:ph idx="1" type="body"/>
          </p:nvPr>
        </p:nvSpPr>
        <p:spPr>
          <a:xfrm>
            <a:off x="838200" y="1825625"/>
            <a:ext cx="6412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34327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GECoP is designed for all sizes — from &lt;1,000 community events to &gt;80,000 capacity festivals.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Smaller/community events: encouraged to take realistic first steps (e.g. waste management, travel plan).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Larger events: expected to go further (renewables, biodiversity, advanced policies).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34327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4285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It’s about year-on-year improvements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graphicFrame>
        <p:nvGraphicFramePr>
          <p:cNvPr id="273" name="Google Shape;273;p5"/>
          <p:cNvGraphicFramePr/>
          <p:nvPr/>
        </p:nvGraphicFramePr>
        <p:xfrm>
          <a:off x="7402882" y="191683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{34877A61-49BE-48A9-A568-6E5164EA5045}</a:tableStyleId>
              </a:tblPr>
              <a:tblGrid>
                <a:gridCol w="727700"/>
                <a:gridCol w="3918975"/>
              </a:tblGrid>
              <a:tr h="298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Rank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AIF/LIVE size categories 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Micro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222222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&lt; 1,000 capacity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222222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Small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222222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&lt; 20,000 capacity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Medium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222222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&lt;50,000 capacity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Large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222222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&lt; 80,000 capacity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Major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i="0" lang="en-GB" sz="2000" u="none" cap="none" strike="noStrike">
                          <a:solidFill>
                            <a:srgbClr val="222222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&gt; 80,000 capacity</a:t>
                      </a:r>
                      <a:endParaRPr sz="2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25400" marL="25400" anchor="b">
                    <a:solidFill>
                      <a:srgbClr val="7BCDC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How it works for organisers</a:t>
            </a:r>
            <a:endParaRPr/>
          </a:p>
        </p:txBody>
      </p:sp>
      <p:sp>
        <p:nvSpPr>
          <p:cNvPr id="279" name="Google Shape;279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514350" lvl="0" marL="62865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venir"/>
              <a:buAutoNum type="arabicPeriod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Complete a short DATE Tool assessment (15–20 minutes).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514350" lvl="0" marL="62865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venir"/>
              <a:buAutoNum type="arabicPeriod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Review the DATE feedback and signposting to resources, case studies and guidance.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514350" lvl="0" marL="62865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venir"/>
              <a:buAutoNum type="arabicPeriod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Identify where you can make improvements for the upcoming event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514350" lvl="0" marL="62865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venir"/>
              <a:buAutoNum type="arabicPeriod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Share assessment with local authorities or funders (where required).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514350" lvl="0" marL="62865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venir"/>
              <a:buAutoNum type="arabicPeriod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Use results to plan improvements year-on-year.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g36c542dcbf3_0_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2333" y="-94133"/>
            <a:ext cx="12445100" cy="7027967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g36c542dcbf3_0_119"/>
          <p:cNvSpPr txBox="1"/>
          <p:nvPr>
            <p:ph type="title"/>
          </p:nvPr>
        </p:nvSpPr>
        <p:spPr>
          <a:xfrm>
            <a:off x="477200" y="8429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GB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Using the DATE Tool for the GECoP Assessment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8"/>
          <p:cNvSpPr txBox="1"/>
          <p:nvPr>
            <p:ph type="title"/>
          </p:nvPr>
        </p:nvSpPr>
        <p:spPr>
          <a:xfrm>
            <a:off x="838200" y="365125"/>
            <a:ext cx="10515600" cy="741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What is DATE</a:t>
            </a:r>
            <a:endParaRPr/>
          </a:p>
        </p:txBody>
      </p:sp>
      <p:sp>
        <p:nvSpPr>
          <p:cNvPr id="291" name="Google Shape;291;p8"/>
          <p:cNvSpPr txBox="1"/>
          <p:nvPr>
            <p:ph idx="1" type="body"/>
          </p:nvPr>
        </p:nvSpPr>
        <p:spPr>
          <a:xfrm>
            <a:off x="838200" y="1361750"/>
            <a:ext cx="7010700" cy="530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10000"/>
          </a:bodyPr>
          <a:lstStyle/>
          <a:p>
            <a:pPr indent="-200797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The Donut Advisory Toolkit for Events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200797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 A simple free-to-use tool in the form of an online survey or offline Excel document 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200797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The questions relate to the impact areas of the GECoP</a:t>
            </a:r>
            <a:endParaRPr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00797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venir"/>
              <a:buChar char="•"/>
            </a:pPr>
            <a:r>
              <a:rPr lang="en-GB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It provides a traffic light indicator and score against each area: </a:t>
            </a:r>
            <a:endParaRPr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15097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ct val="81081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Energy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15097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ct val="81081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Travel &amp; Transport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15097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ct val="81081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Food &amp; Drink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15097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ct val="81081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Materials &amp; Waste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15097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ct val="81081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Water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15097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ct val="81081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Governance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15097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ct val="114467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Positive influence</a:t>
            </a:r>
            <a:endParaRPr sz="17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92" name="Google Shape;29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72450" y="1574825"/>
            <a:ext cx="4528824" cy="396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Collaborative working </a:t>
            </a:r>
            <a:endParaRPr>
              <a:solidFill>
                <a:srgbClr val="107684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98" name="Google Shape;298;p9"/>
          <p:cNvSpPr txBox="1"/>
          <p:nvPr/>
        </p:nvSpPr>
        <p:spPr>
          <a:xfrm>
            <a:off x="930058" y="1561906"/>
            <a:ext cx="1117008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By participating your event can have input and improve services provided on local authority event land: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99" name="Google Shape;299;p9"/>
          <p:cNvSpPr/>
          <p:nvPr/>
        </p:nvSpPr>
        <p:spPr>
          <a:xfrm>
            <a:off x="1043186" y="2421827"/>
            <a:ext cx="1335915" cy="1335915"/>
          </a:xfrm>
          <a:prstGeom prst="ellipse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Fluorescent Light Bulb with solid fill" id="300" name="Google Shape;300;p9"/>
          <p:cNvSpPr/>
          <p:nvPr/>
        </p:nvSpPr>
        <p:spPr>
          <a:xfrm>
            <a:off x="1273420" y="2704756"/>
            <a:ext cx="774830" cy="77483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9"/>
          <p:cNvSpPr/>
          <p:nvPr/>
        </p:nvSpPr>
        <p:spPr>
          <a:xfrm>
            <a:off x="2538100" y="2760525"/>
            <a:ext cx="7953900" cy="8310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609600" marR="0" rtl="0" algn="l">
              <a:lnSpc>
                <a:spcPct val="8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i="1" lang="en-GB" sz="2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Liverpool City changed their River of Lights event to grid electricity following the review process. 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609600" marR="0" rtl="0" algn="l">
              <a:lnSpc>
                <a:spcPct val="8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b="0" i="1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9"/>
          <p:cNvSpPr/>
          <p:nvPr/>
        </p:nvSpPr>
        <p:spPr>
          <a:xfrm>
            <a:off x="1074846" y="4654362"/>
            <a:ext cx="1335900" cy="1335900"/>
          </a:xfrm>
          <a:prstGeom prst="ellipse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9"/>
          <p:cNvSpPr/>
          <p:nvPr/>
        </p:nvSpPr>
        <p:spPr>
          <a:xfrm>
            <a:off x="2538075" y="4757575"/>
            <a:ext cx="7953900" cy="11295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609600" marR="0" rtl="0" algn="l">
              <a:lnSpc>
                <a:spcPct val="8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i="1" lang="en-GB" sz="2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Reading started a working group with event organisers that fed into their 5-year Climate </a:t>
            </a:r>
            <a:r>
              <a:rPr i="1" lang="en-GB" sz="2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</a:t>
            </a:r>
            <a:r>
              <a:rPr i="1" lang="en-GB" sz="2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mergency Strategy.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Cycle with people with solid fill" id="304" name="Google Shape;30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5608" y="4757571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2333" y="-94133"/>
            <a:ext cx="12445100" cy="7027967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10"/>
          <p:cNvSpPr txBox="1"/>
          <p:nvPr>
            <p:ph type="title"/>
          </p:nvPr>
        </p:nvSpPr>
        <p:spPr>
          <a:xfrm>
            <a:off x="477200" y="8429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GB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Addressing event concerns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>
                <a:solidFill>
                  <a:srgbClr val="107684"/>
                </a:solidFill>
                <a:latin typeface="Avenir"/>
                <a:ea typeface="Avenir"/>
                <a:cs typeface="Avenir"/>
                <a:sym typeface="Avenir"/>
              </a:rPr>
              <a:t>Its voluntary, do we have to do it?</a:t>
            </a:r>
            <a:r>
              <a:rPr b="1" lang="en-GB">
                <a:solidFill>
                  <a:srgbClr val="107684"/>
                </a:solidFill>
              </a:rPr>
              <a:t> </a:t>
            </a:r>
            <a:endParaRPr/>
          </a:p>
        </p:txBody>
      </p:sp>
      <p:sp>
        <p:nvSpPr>
          <p:cNvPr id="316" name="Google Shape;316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It will help you identify easy wins that can help with funding, audience communications.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Events won’t be penalised for low scores. 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Char char="•"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Completing the assessment can help gaps in local service provision in an area which your local authority can address.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>
                <a:solidFill>
                  <a:srgbClr val="0E7887"/>
                </a:solidFill>
                <a:latin typeface="Avenir"/>
                <a:ea typeface="Avenir"/>
                <a:cs typeface="Avenir"/>
                <a:sym typeface="Avenir"/>
              </a:rPr>
              <a:t>Our team don’t have sustainability experience or capacity </a:t>
            </a:r>
            <a:endParaRPr>
              <a:solidFill>
                <a:srgbClr val="0E7887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322" name="Google Shape;322;p12"/>
          <p:cNvGrpSpPr/>
          <p:nvPr/>
        </p:nvGrpSpPr>
        <p:grpSpPr>
          <a:xfrm>
            <a:off x="1050535" y="3303556"/>
            <a:ext cx="10090929" cy="3411763"/>
            <a:chOff x="212335" y="470390"/>
            <a:chExt cx="10090929" cy="3411763"/>
          </a:xfrm>
        </p:grpSpPr>
        <p:sp>
          <p:nvSpPr>
            <p:cNvPr id="323" name="Google Shape;323;p12"/>
            <p:cNvSpPr/>
            <p:nvPr/>
          </p:nvSpPr>
          <p:spPr>
            <a:xfrm>
              <a:off x="212335" y="470390"/>
              <a:ext cx="1335915" cy="1335915"/>
            </a:xfrm>
            <a:prstGeom prst="ellipse">
              <a:avLst/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2"/>
            <p:cNvSpPr/>
            <p:nvPr/>
          </p:nvSpPr>
          <p:spPr>
            <a:xfrm>
              <a:off x="492877" y="750932"/>
              <a:ext cx="774830" cy="77483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12"/>
            <p:cNvSpPr/>
            <p:nvPr/>
          </p:nvSpPr>
          <p:spPr>
            <a:xfrm>
              <a:off x="1834517" y="470390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12"/>
            <p:cNvSpPr txBox="1"/>
            <p:nvPr/>
          </p:nvSpPr>
          <p:spPr>
            <a:xfrm>
              <a:off x="1834517" y="470390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i="0" lang="en-GB" sz="20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Switch to renewable/</a:t>
              </a:r>
              <a:r>
                <a:rPr lang="en-GB" sz="2000">
                  <a:latin typeface="Avenir"/>
                  <a:ea typeface="Avenir"/>
                  <a:cs typeface="Avenir"/>
                  <a:sym typeface="Avenir"/>
                </a:rPr>
                <a:t> </a:t>
              </a:r>
              <a:r>
                <a:rPr i="0" lang="en-GB" sz="20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low-emission power supply e.g. onsite grid electricity.</a:t>
              </a:r>
              <a:endParaRPr i="0" sz="20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27" name="Google Shape;327;p12"/>
            <p:cNvSpPr/>
            <p:nvPr/>
          </p:nvSpPr>
          <p:spPr>
            <a:xfrm>
              <a:off x="5532139" y="470390"/>
              <a:ext cx="1335915" cy="1335915"/>
            </a:xfrm>
            <a:prstGeom prst="ellipse">
              <a:avLst/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2"/>
            <p:cNvSpPr/>
            <p:nvPr/>
          </p:nvSpPr>
          <p:spPr>
            <a:xfrm>
              <a:off x="5812681" y="750932"/>
              <a:ext cx="774830" cy="77483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2"/>
            <p:cNvSpPr/>
            <p:nvPr/>
          </p:nvSpPr>
          <p:spPr>
            <a:xfrm>
              <a:off x="7154322" y="470390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12"/>
            <p:cNvSpPr txBox="1"/>
            <p:nvPr/>
          </p:nvSpPr>
          <p:spPr>
            <a:xfrm>
              <a:off x="7154322" y="470390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i="0" lang="en-GB" sz="22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Introduce </a:t>
              </a:r>
              <a:r>
                <a:rPr lang="en-GB" sz="2200">
                  <a:latin typeface="Avenir"/>
                  <a:ea typeface="Avenir"/>
                  <a:cs typeface="Avenir"/>
                  <a:sym typeface="Avenir"/>
                </a:rPr>
                <a:t>a</a:t>
              </a:r>
              <a:r>
                <a:rPr i="0" lang="en-GB" sz="22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 reusable cup scheme.</a:t>
              </a:r>
              <a:endParaRPr i="0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31" name="Google Shape;331;p12"/>
            <p:cNvSpPr/>
            <p:nvPr/>
          </p:nvSpPr>
          <p:spPr>
            <a:xfrm>
              <a:off x="212335" y="2546238"/>
              <a:ext cx="1335915" cy="1335915"/>
            </a:xfrm>
            <a:prstGeom prst="ellipse">
              <a:avLst/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2"/>
            <p:cNvSpPr/>
            <p:nvPr/>
          </p:nvSpPr>
          <p:spPr>
            <a:xfrm>
              <a:off x="492877" y="2826780"/>
              <a:ext cx="774830" cy="77483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2"/>
            <p:cNvSpPr/>
            <p:nvPr/>
          </p:nvSpPr>
          <p:spPr>
            <a:xfrm>
              <a:off x="1834517" y="2546238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2"/>
            <p:cNvSpPr txBox="1"/>
            <p:nvPr/>
          </p:nvSpPr>
          <p:spPr>
            <a:xfrm>
              <a:off x="1834517" y="2546238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i="0" lang="en-GB" sz="22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Provide clear recycling and waste management systems.</a:t>
              </a:r>
              <a:endParaRPr i="0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35" name="Google Shape;335;p12"/>
            <p:cNvSpPr/>
            <p:nvPr/>
          </p:nvSpPr>
          <p:spPr>
            <a:xfrm>
              <a:off x="5532139" y="2546238"/>
              <a:ext cx="1335915" cy="1335915"/>
            </a:xfrm>
            <a:prstGeom prst="ellipse">
              <a:avLst/>
            </a:prstGeom>
            <a:solidFill>
              <a:srgbClr val="7BCD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2"/>
            <p:cNvSpPr/>
            <p:nvPr/>
          </p:nvSpPr>
          <p:spPr>
            <a:xfrm>
              <a:off x="5812681" y="2826780"/>
              <a:ext cx="774830" cy="77483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12"/>
            <p:cNvSpPr/>
            <p:nvPr/>
          </p:nvSpPr>
          <p:spPr>
            <a:xfrm>
              <a:off x="7154322" y="2546238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12"/>
            <p:cNvSpPr txBox="1"/>
            <p:nvPr/>
          </p:nvSpPr>
          <p:spPr>
            <a:xfrm>
              <a:off x="7154322" y="2546238"/>
              <a:ext cx="3148942" cy="1335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i="0" lang="en-GB" sz="22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Create a travel plan and advice for audiences and staff (cycling, public transport, car share).</a:t>
              </a:r>
              <a:endParaRPr i="0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339" name="Google Shape;339;p12"/>
          <p:cNvSpPr txBox="1"/>
          <p:nvPr/>
        </p:nvSpPr>
        <p:spPr>
          <a:xfrm>
            <a:off x="838200" y="2046682"/>
            <a:ext cx="102474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There are quick reference guides &amp; training to access.</a:t>
            </a:r>
            <a:b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GB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Example of actions you could take: 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2333" y="-94133"/>
            <a:ext cx="12445100" cy="7027967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13"/>
          <p:cNvSpPr txBox="1"/>
          <p:nvPr>
            <p:ph type="title"/>
          </p:nvPr>
        </p:nvSpPr>
        <p:spPr>
          <a:xfrm>
            <a:off x="477200" y="8429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GB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Resources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>
                <a:highlight>
                  <a:srgbClr val="FFFF00"/>
                </a:highlight>
                <a:latin typeface="Avenir"/>
                <a:ea typeface="Avenir"/>
                <a:cs typeface="Avenir"/>
                <a:sym typeface="Avenir"/>
              </a:rPr>
              <a:t>Share the resources you have as a local authority 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51" name="Google Shape;351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2023-09-20T16:46:15Z</dcterms:created>
  <dc:creator>Richard Phillips</dc:creator>
</cp:coreProperties>
</file>