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gt7B9av2kA3BX1r1TlQpdTVXE+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AA61882-AFB9-4999-B9C4-172697BDAE47}">
  <a:tblStyle styleId="{6AA61882-AFB9-4999-B9C4-172697BDAE47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dc1c11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35fdc1c11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Chris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fdc1c11a5_0_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g35fdc1c11a5_0_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6c542dcbf3_0_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6c542dcbf3_0_1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Richard – 5 mins</a:t>
            </a:r>
            <a:endParaRPr/>
          </a:p>
        </p:txBody>
      </p:sp>
      <p:sp>
        <p:nvSpPr>
          <p:cNvPr id="121" name="Google Shape;121;g36c542dcbf3_0_1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dc1c11a5_0_1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5fdc1c11a5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Chris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fdc1c11a5_0_2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g35fdc1c11a5_0_2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dc1c11a5_0_3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This was a national pilot and so was only focused on LAs in England.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We had a mix of large and smaller LAs, covering N,S,E,W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Events 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included a mix of events by size and type - large, small &amp; community, music, food, sports, parades and other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Some of the larger names: Reading Fest, Parklife, Love Saves the Day, Athletics Championships, Davis Cup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And then a whole range of wonderful small and medium events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This really helped understand whether an assessment against the same benchmark of expectations at GECoP would work at all levels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Here is the split of the 60 events: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By type: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Over 50% community/cultural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¼ were music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Also sporting events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35fdc1c11a5_0_3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dc1c11a5_0_2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g35fdc1c11a5_0_2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fdc1c11a5_0_2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g35fdc1c11a5_0_2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fdc1c11a5_0_12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35fdc1c11a5_0_12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g35fdc1c11a5_0_127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55" name="Google Shape;25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69" name="Google Shape;26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5fdc1c11a5_0_6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g35fdc1c11a5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Richard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Just by conducting the GECoP assessment, both local authorities and events improved the environmental actions they were taking…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[Run through stats]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So - greater understanding, greater confidence and more actions being taken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5fdc1c11a5_0_3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5fdc1c11a5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richard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6c542dcbf3_0_1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g36c542dcbf3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5fdc1c11a5_0_10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g35fdc1c11a5_0_10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6" name="Google Shape;26;p22" title="JB_Full Logo_Black+Green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74849" y="5958493"/>
            <a:ext cx="1313550" cy="67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2" title="VFSE_Logo_MA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5550" y="6055007"/>
            <a:ext cx="1608074" cy="579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2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5fdc1c11a5_0_221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g35fdc1c11a5_0_221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g35fdc1c11a5_0_2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2" name="Google Shape;32;g35fdc1c11a5_0_2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3" name="Google Shape;33;g35fdc1c11a5_0_2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3.png"/><Relationship Id="rId7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7.pn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26.png"/><Relationship Id="rId5" Type="http://schemas.openxmlformats.org/officeDocument/2006/relationships/image" Target="../media/image20.png"/><Relationship Id="rId6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Relationship Id="rId6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7.png"/><Relationship Id="rId5" Type="http://schemas.openxmlformats.org/officeDocument/2006/relationships/image" Target="../media/image23.png"/><Relationship Id="rId6" Type="http://schemas.openxmlformats.org/officeDocument/2006/relationships/image" Target="../media/image22.png"/><Relationship Id="rId7" Type="http://schemas.openxmlformats.org/officeDocument/2006/relationships/image" Target="../media/image33.png"/><Relationship Id="rId8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34.png"/><Relationship Id="rId5" Type="http://schemas.openxmlformats.org/officeDocument/2006/relationships/image" Target="../media/image39.png"/><Relationship Id="rId6" Type="http://schemas.openxmlformats.org/officeDocument/2006/relationships/image" Target="../media/image38.png"/><Relationship Id="rId7" Type="http://schemas.openxmlformats.org/officeDocument/2006/relationships/image" Target="../media/image3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6.png"/><Relationship Id="rId4" Type="http://schemas.openxmlformats.org/officeDocument/2006/relationships/image" Target="../media/image4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52.png"/><Relationship Id="rId6" Type="http://schemas.openxmlformats.org/officeDocument/2006/relationships/image" Target="../media/image41.png"/><Relationship Id="rId7" Type="http://schemas.openxmlformats.org/officeDocument/2006/relationships/image" Target="../media/image4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png"/><Relationship Id="rId4" Type="http://schemas.openxmlformats.org/officeDocument/2006/relationships/image" Target="../media/image47.png"/><Relationship Id="rId5" Type="http://schemas.openxmlformats.org/officeDocument/2006/relationships/image" Target="../media/image5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9.png"/><Relationship Id="rId4" Type="http://schemas.openxmlformats.org/officeDocument/2006/relationships/image" Target="../media/image24.png"/><Relationship Id="rId5" Type="http://schemas.openxmlformats.org/officeDocument/2006/relationships/image" Target="../media/image51.png"/><Relationship Id="rId6" Type="http://schemas.openxmlformats.org/officeDocument/2006/relationships/image" Target="../media/image5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8.png"/><Relationship Id="rId4" Type="http://schemas.openxmlformats.org/officeDocument/2006/relationships/image" Target="../media/image55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9.png"/><Relationship Id="rId4" Type="http://schemas.openxmlformats.org/officeDocument/2006/relationships/image" Target="../media/image24.png"/><Relationship Id="rId5" Type="http://schemas.openxmlformats.org/officeDocument/2006/relationships/image" Target="../media/image6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visionsustainableevents.org/green-events-code-of-practice-resourc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35fdc1c11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101589"/>
            <a:ext cx="12278399" cy="693382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35fdc1c11a5_0_0"/>
          <p:cNvSpPr/>
          <p:nvPr/>
        </p:nvSpPr>
        <p:spPr>
          <a:xfrm>
            <a:off x="-43200" y="5902733"/>
            <a:ext cx="12278400" cy="1056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35fdc1c11a5_0_0"/>
          <p:cNvSpPr txBox="1"/>
          <p:nvPr>
            <p:ph type="ctrTitle"/>
          </p:nvPr>
        </p:nvSpPr>
        <p:spPr>
          <a:xfrm>
            <a:off x="292650" y="3429000"/>
            <a:ext cx="11606700" cy="15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-GB" sz="4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For Local Authority Stakeholders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4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8" name="Google Shape;98;g35fdc1c11a5_0_0"/>
          <p:cNvPicPr preferRelativeResize="0"/>
          <p:nvPr/>
        </p:nvPicPr>
        <p:blipFill rotWithShape="1">
          <a:blip r:embed="rId4">
            <a:alphaModFix/>
          </a:blip>
          <a:srcRect b="25799" l="0" r="3203" t="26800"/>
          <a:stretch/>
        </p:blipFill>
        <p:spPr>
          <a:xfrm>
            <a:off x="8763267" y="5937500"/>
            <a:ext cx="18542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5fdc1c11a5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1450" y="665274"/>
            <a:ext cx="5620902" cy="114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35fdc1c11a5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03000" y="6045417"/>
            <a:ext cx="2277790" cy="8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35fdc1c11a5_0_0" title="JB_Full Logo_Black+Green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20163" y="5984697"/>
            <a:ext cx="1584530" cy="8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dc1c11a5_0_73"/>
          <p:cNvSpPr/>
          <p:nvPr/>
        </p:nvSpPr>
        <p:spPr>
          <a:xfrm>
            <a:off x="5051903" y="1"/>
            <a:ext cx="7140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35fdc1c11a5_0_73"/>
          <p:cNvSpPr txBox="1"/>
          <p:nvPr/>
        </p:nvSpPr>
        <p:spPr>
          <a:xfrm>
            <a:off x="6022182" y="1022466"/>
            <a:ext cx="609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thanks to project funders:</a:t>
            </a:r>
            <a:endParaRPr/>
          </a:p>
        </p:txBody>
      </p:sp>
      <p:pic>
        <p:nvPicPr>
          <p:cNvPr id="108" name="Google Shape;108;g35fdc1c11a5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3026" y="2270937"/>
            <a:ext cx="3250392" cy="7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35fdc1c11a5_0_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102600"/>
            <a:ext cx="1495099" cy="139364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35fdc1c11a5_0_73"/>
          <p:cNvSpPr txBox="1"/>
          <p:nvPr/>
        </p:nvSpPr>
        <p:spPr>
          <a:xfrm>
            <a:off x="0" y="6523241"/>
            <a:ext cx="5074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GB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" name="Google Shape;111;g35fdc1c11a5_0_73"/>
          <p:cNvCxnSpPr/>
          <p:nvPr/>
        </p:nvCxnSpPr>
        <p:spPr>
          <a:xfrm>
            <a:off x="6754133" y="4191920"/>
            <a:ext cx="443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g35fdc1c11a5_0_73"/>
          <p:cNvSpPr txBox="1"/>
          <p:nvPr>
            <p:ph idx="4294967295" type="body"/>
          </p:nvPr>
        </p:nvSpPr>
        <p:spPr>
          <a:xfrm>
            <a:off x="6095999" y="4597662"/>
            <a:ext cx="57744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b="1" i="1" lang="en-GB" sz="2300">
                <a:latin typeface="Arial"/>
                <a:ea typeface="Arial"/>
                <a:cs typeface="Arial"/>
                <a:sym typeface="Arial"/>
              </a:rPr>
              <a:t>Matched by participating local authorities.</a:t>
            </a:r>
            <a:endParaRPr/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b="1" i="1" sz="22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b="1" i="1" sz="22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3" name="Google Shape;113;g35fdc1c11a5_0_73"/>
          <p:cNvSpPr txBox="1"/>
          <p:nvPr/>
        </p:nvSpPr>
        <p:spPr>
          <a:xfrm>
            <a:off x="423124" y="250878"/>
            <a:ext cx="5479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GB" sz="4300" u="none" cap="none" strike="noStrike">
                <a:solidFill>
                  <a:srgbClr val="41767D"/>
                </a:solidFill>
                <a:latin typeface="Avenir"/>
                <a:ea typeface="Avenir"/>
                <a:cs typeface="Avenir"/>
                <a:sym typeface="Avenir"/>
              </a:rPr>
              <a:t>Project partners</a:t>
            </a:r>
            <a:endParaRPr b="0" i="0" sz="4300" u="none" cap="none" strike="noStrike">
              <a:solidFill>
                <a:srgbClr val="4176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" name="Google Shape;114;g35fdc1c11a5_0_73"/>
          <p:cNvGrpSpPr/>
          <p:nvPr/>
        </p:nvGrpSpPr>
        <p:grpSpPr>
          <a:xfrm>
            <a:off x="983174" y="1576579"/>
            <a:ext cx="2562550" cy="4193820"/>
            <a:chOff x="983174" y="1389404"/>
            <a:chExt cx="2562550" cy="4193820"/>
          </a:xfrm>
        </p:grpSpPr>
        <p:pic>
          <p:nvPicPr>
            <p:cNvPr id="115" name="Google Shape;115;g35fdc1c11a5_0_73" title="JB_Full Logo_Black+Green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83174" y="1389404"/>
              <a:ext cx="2562550" cy="1326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g35fdc1c11a5_0_73"/>
            <p:cNvPicPr preferRelativeResize="0"/>
            <p:nvPr/>
          </p:nvPicPr>
          <p:blipFill rotWithShape="1">
            <a:blip r:embed="rId6">
              <a:alphaModFix/>
            </a:blip>
            <a:srcRect b="25799" l="0" r="3203" t="26800"/>
            <a:stretch/>
          </p:blipFill>
          <p:spPr>
            <a:xfrm>
              <a:off x="1045138" y="4380624"/>
              <a:ext cx="2438625" cy="120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g35fdc1c11a5_0_7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3185" y="3090888"/>
              <a:ext cx="2562536" cy="914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c542dcbf3_0_1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Agenda</a:t>
            </a:r>
            <a:endParaRPr/>
          </a:p>
        </p:txBody>
      </p:sp>
      <p:sp>
        <p:nvSpPr>
          <p:cNvPr id="124" name="Google Shape;124;g36c542dcbf3_0_124"/>
          <p:cNvSpPr txBox="1"/>
          <p:nvPr>
            <p:ph idx="1" type="body"/>
          </p:nvPr>
        </p:nvSpPr>
        <p:spPr>
          <a:xfrm>
            <a:off x="838200" y="1825625"/>
            <a:ext cx="10515600" cy="48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1718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Background</a:t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Challenges it addresses for local authorities</a:t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Benefits for local authorities &amp; communities</a:t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Benefits for event organisers</a:t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Implementing GECoP in your local authority </a:t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Adoption process </a:t>
            </a:r>
            <a:endParaRPr/>
          </a:p>
          <a:p>
            <a:pPr indent="-315957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Site permissions</a:t>
            </a:r>
            <a:endParaRPr/>
          </a:p>
          <a:p>
            <a:pPr indent="-315957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Licencing</a:t>
            </a:r>
            <a:endParaRPr/>
          </a:p>
          <a:p>
            <a:pPr indent="-315957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Event management plans </a:t>
            </a:r>
            <a:endParaRPr/>
          </a:p>
          <a:p>
            <a:pPr indent="-315957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Funding &amp; procurement</a:t>
            </a:r>
            <a:endParaRPr/>
          </a:p>
          <a:p>
            <a:pPr indent="-315957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Working groups</a:t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Assessment with the DATE Tool </a:t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Resources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35fdc1c11a5_0_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35fdc1c11a5_0_153"/>
          <p:cNvSpPr txBox="1"/>
          <p:nvPr>
            <p:ph type="title"/>
          </p:nvPr>
        </p:nvSpPr>
        <p:spPr>
          <a:xfrm>
            <a:off x="1224050" y="499325"/>
            <a:ext cx="9892200" cy="220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Intro: Background to GECoP</a:t>
            </a:r>
            <a:endParaRPr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fdc1c11a5_0_2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800"/>
              <a:buFont typeface="Avenir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Background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36" name="Google Shape;136;g35fdc1c11a5_0_227"/>
          <p:cNvGrpSpPr/>
          <p:nvPr/>
        </p:nvGrpSpPr>
        <p:grpSpPr>
          <a:xfrm>
            <a:off x="838200" y="1693918"/>
            <a:ext cx="10515600" cy="4128998"/>
            <a:chOff x="0" y="3230"/>
            <a:chExt cx="10515600" cy="4128998"/>
          </a:xfrm>
        </p:grpSpPr>
        <p:sp>
          <p:nvSpPr>
            <p:cNvPr id="137" name="Google Shape;137;g35fdc1c11a5_0_227"/>
            <p:cNvSpPr/>
            <p:nvPr/>
          </p:nvSpPr>
          <p:spPr>
            <a:xfrm>
              <a:off x="0" y="3230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8" name="Google Shape;138;g35fdc1c11a5_0_227"/>
            <p:cNvSpPr/>
            <p:nvPr/>
          </p:nvSpPr>
          <p:spPr>
            <a:xfrm>
              <a:off x="208170" y="158068"/>
              <a:ext cx="378491" cy="37849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9" name="Google Shape;139;g35fdc1c11a5_0_227"/>
            <p:cNvSpPr/>
            <p:nvPr/>
          </p:nvSpPr>
          <p:spPr>
            <a:xfrm>
              <a:off x="794832" y="3230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0" name="Google Shape;140;g35fdc1c11a5_0_227"/>
            <p:cNvSpPr txBox="1"/>
            <p:nvPr/>
          </p:nvSpPr>
          <p:spPr>
            <a:xfrm>
              <a:off x="794832" y="3230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GECoP is a voluntary, evidence-based sustainability standard for live outdoor events in the UK.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1" name="Google Shape;141;g35fdc1c11a5_0_227"/>
            <p:cNvSpPr/>
            <p:nvPr/>
          </p:nvSpPr>
          <p:spPr>
            <a:xfrm>
              <a:off x="0" y="863438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2" name="Google Shape;142;g35fdc1c11a5_0_227"/>
            <p:cNvSpPr/>
            <p:nvPr/>
          </p:nvSpPr>
          <p:spPr>
            <a:xfrm>
              <a:off x="208170" y="1018276"/>
              <a:ext cx="378491" cy="37849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3" name="Google Shape;143;g35fdc1c11a5_0_227"/>
            <p:cNvSpPr/>
            <p:nvPr/>
          </p:nvSpPr>
          <p:spPr>
            <a:xfrm>
              <a:off x="794832" y="863438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4" name="Google Shape;144;g35fdc1c11a5_0_227"/>
            <p:cNvSpPr txBox="1"/>
            <p:nvPr/>
          </p:nvSpPr>
          <p:spPr>
            <a:xfrm>
              <a:off x="794832" y="863438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Industry-adopted, low-cost framework for quick, consistent assessment by non-experts.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5" name="Google Shape;145;g35fdc1c11a5_0_227"/>
            <p:cNvSpPr/>
            <p:nvPr/>
          </p:nvSpPr>
          <p:spPr>
            <a:xfrm>
              <a:off x="0" y="1723646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6" name="Google Shape;146;g35fdc1c11a5_0_227"/>
            <p:cNvSpPr/>
            <p:nvPr/>
          </p:nvSpPr>
          <p:spPr>
            <a:xfrm>
              <a:off x="208170" y="1878484"/>
              <a:ext cx="378491" cy="37849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7" name="Google Shape;147;g35fdc1c11a5_0_227"/>
            <p:cNvSpPr/>
            <p:nvPr/>
          </p:nvSpPr>
          <p:spPr>
            <a:xfrm>
              <a:off x="794832" y="1723646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8" name="Google Shape;148;g35fdc1c11a5_0_227"/>
            <p:cNvSpPr txBox="1"/>
            <p:nvPr/>
          </p:nvSpPr>
          <p:spPr>
            <a:xfrm>
              <a:off x="794832" y="1723646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Can be integrated into site permissions, funding, licensing, local authority-run events (voluntary or mandatory).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9" name="Google Shape;149;g35fdc1c11a5_0_227"/>
            <p:cNvSpPr/>
            <p:nvPr/>
          </p:nvSpPr>
          <p:spPr>
            <a:xfrm>
              <a:off x="0" y="2583854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0" name="Google Shape;150;g35fdc1c11a5_0_227"/>
            <p:cNvSpPr/>
            <p:nvPr/>
          </p:nvSpPr>
          <p:spPr>
            <a:xfrm>
              <a:off x="208170" y="2738692"/>
              <a:ext cx="378491" cy="378491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1" name="Google Shape;151;g35fdc1c11a5_0_227"/>
            <p:cNvSpPr/>
            <p:nvPr/>
          </p:nvSpPr>
          <p:spPr>
            <a:xfrm>
              <a:off x="794832" y="2583854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2" name="Google Shape;152;g35fdc1c11a5_0_227"/>
            <p:cNvSpPr txBox="1"/>
            <p:nvPr/>
          </p:nvSpPr>
          <p:spPr>
            <a:xfrm>
              <a:off x="794832" y="2583854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Aligned with global, national and sector frameworks (referenced in the Purple Guide Environmental Chapter).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3" name="Google Shape;153;g35fdc1c11a5_0_227"/>
            <p:cNvSpPr/>
            <p:nvPr/>
          </p:nvSpPr>
          <p:spPr>
            <a:xfrm>
              <a:off x="0" y="3444062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4" name="Google Shape;154;g35fdc1c11a5_0_227"/>
            <p:cNvSpPr/>
            <p:nvPr/>
          </p:nvSpPr>
          <p:spPr>
            <a:xfrm>
              <a:off x="208170" y="3598900"/>
              <a:ext cx="378491" cy="378491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5" name="Google Shape;155;g35fdc1c11a5_0_227"/>
            <p:cNvSpPr/>
            <p:nvPr/>
          </p:nvSpPr>
          <p:spPr>
            <a:xfrm>
              <a:off x="794832" y="3444062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6" name="Google Shape;156;g35fdc1c11a5_0_227"/>
            <p:cNvSpPr txBox="1"/>
            <p:nvPr/>
          </p:nvSpPr>
          <p:spPr>
            <a:xfrm>
              <a:off x="794832" y="3444062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Developed by event practitioners; piloted across 10 local authorities; updated Sept 2025.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descr="A black text on a white background&#10;&#10;Description automatically generated" id="157" name="Google Shape;157;g35fdc1c11a5_0_2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03496" y="365125"/>
            <a:ext cx="5739002" cy="1168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dc1c11a5_0_39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800"/>
              <a:buFont typeface="Avenir"/>
              <a:buNone/>
            </a:pPr>
            <a:r>
              <a:rPr b="1" lang="en-GB" sz="30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Pilot Project - Local Authorities </a:t>
            </a:r>
            <a:endParaRPr sz="3000"/>
          </a:p>
        </p:txBody>
      </p:sp>
      <p:pic>
        <p:nvPicPr>
          <p:cNvPr id="163" name="Google Shape;163;g35fdc1c11a5_0_3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999" y="1492701"/>
            <a:ext cx="7818325" cy="528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fdc1c11a5_0_23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400"/>
              <a:buFont typeface="Avenir"/>
              <a:buNone/>
            </a:pPr>
            <a:r>
              <a:rPr b="1" lang="en-GB" sz="340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What is the purpose of </a:t>
            </a:r>
            <a:endParaRPr b="1" sz="3400"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400"/>
              <a:buFont typeface="Avenir"/>
              <a:buNone/>
            </a:pPr>
            <a:r>
              <a:rPr b="1" lang="en-GB" sz="340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the code?</a:t>
            </a:r>
            <a:endParaRPr sz="3400"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69" name="Google Shape;169;g35fdc1c11a5_0_233"/>
          <p:cNvGrpSpPr/>
          <p:nvPr/>
        </p:nvGrpSpPr>
        <p:grpSpPr>
          <a:xfrm>
            <a:off x="1087260" y="2992387"/>
            <a:ext cx="10575930" cy="2771538"/>
            <a:chOff x="249060" y="790502"/>
            <a:chExt cx="10575930" cy="2771538"/>
          </a:xfrm>
        </p:grpSpPr>
        <p:sp>
          <p:nvSpPr>
            <p:cNvPr id="170" name="Google Shape;170;g35fdc1c11a5_0_233"/>
            <p:cNvSpPr/>
            <p:nvPr/>
          </p:nvSpPr>
          <p:spPr>
            <a:xfrm>
              <a:off x="1547384" y="790502"/>
              <a:ext cx="1201249" cy="120124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g35fdc1c11a5_0_233"/>
            <p:cNvSpPr/>
            <p:nvPr/>
          </p:nvSpPr>
          <p:spPr>
            <a:xfrm>
              <a:off x="249060" y="2322242"/>
              <a:ext cx="3797895" cy="12397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g35fdc1c11a5_0_233"/>
            <p:cNvSpPr txBox="1"/>
            <p:nvPr/>
          </p:nvSpPr>
          <p:spPr>
            <a:xfrm>
              <a:off x="249060" y="2322242"/>
              <a:ext cx="3797895" cy="12397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 clear and robust benchmark for sustainability practices for all stakeholders across the outdoor festival industry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3" name="Google Shape;173;g35fdc1c11a5_0_233"/>
            <p:cNvSpPr/>
            <p:nvPr/>
          </p:nvSpPr>
          <p:spPr>
            <a:xfrm>
              <a:off x="5248205" y="827705"/>
              <a:ext cx="1201249" cy="120124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g35fdc1c11a5_0_233"/>
            <p:cNvSpPr/>
            <p:nvPr/>
          </p:nvSpPr>
          <p:spPr>
            <a:xfrm>
              <a:off x="4514109" y="2433850"/>
              <a:ext cx="2669442" cy="10909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g35fdc1c11a5_0_233"/>
            <p:cNvSpPr txBox="1"/>
            <p:nvPr/>
          </p:nvSpPr>
          <p:spPr>
            <a:xfrm>
              <a:off x="4514109" y="2433850"/>
              <a:ext cx="2669442" cy="10909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Common targets for 2030 impact reductions (watch this space!)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6" name="Google Shape;176;g35fdc1c11a5_0_233"/>
            <p:cNvSpPr/>
            <p:nvPr/>
          </p:nvSpPr>
          <p:spPr>
            <a:xfrm>
              <a:off x="8637222" y="827705"/>
              <a:ext cx="1201249" cy="120124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g35fdc1c11a5_0_233"/>
            <p:cNvSpPr/>
            <p:nvPr/>
          </p:nvSpPr>
          <p:spPr>
            <a:xfrm>
              <a:off x="7650703" y="2433850"/>
              <a:ext cx="3174287" cy="10909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g35fdc1c11a5_0_233"/>
            <p:cNvSpPr txBox="1"/>
            <p:nvPr/>
          </p:nvSpPr>
          <p:spPr>
            <a:xfrm>
              <a:off x="7650703" y="2433850"/>
              <a:ext cx="3174287" cy="10909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context for relationship with Local Authorities – best practice for SAG groups and site permissions 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descr="A black text on a white background&#10;&#10;Description automatically generated" id="179" name="Google Shape;179;g35fdc1c11a5_0_2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44088" y="210722"/>
            <a:ext cx="5739002" cy="116826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5fdc1c11a5_0_233"/>
          <p:cNvSpPr txBox="1"/>
          <p:nvPr/>
        </p:nvSpPr>
        <p:spPr>
          <a:xfrm>
            <a:off x="1002082" y="2603057"/>
            <a:ext cx="78538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code provides: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400"/>
              <a:buFont typeface="Avenir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What problems does GECoP address?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grpSp>
        <p:nvGrpSpPr>
          <p:cNvPr id="187" name="Google Shape;187;p1"/>
          <p:cNvGrpSpPr/>
          <p:nvPr/>
        </p:nvGrpSpPr>
        <p:grpSpPr>
          <a:xfrm>
            <a:off x="1050535" y="2351578"/>
            <a:ext cx="10090929" cy="3411763"/>
            <a:chOff x="212335" y="470390"/>
            <a:chExt cx="10090929" cy="3411763"/>
          </a:xfrm>
        </p:grpSpPr>
        <p:sp>
          <p:nvSpPr>
            <p:cNvPr id="188" name="Google Shape;188;p1"/>
            <p:cNvSpPr/>
            <p:nvPr/>
          </p:nvSpPr>
          <p:spPr>
            <a:xfrm>
              <a:off x="212335" y="470390"/>
              <a:ext cx="1335915" cy="1335915"/>
            </a:xfrm>
            <a:prstGeom prst="ellipse">
              <a:avLst/>
            </a:prstGeom>
            <a:solidFill>
              <a:srgbClr val="F9B1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"/>
            <p:cNvSpPr/>
            <p:nvPr/>
          </p:nvSpPr>
          <p:spPr>
            <a:xfrm>
              <a:off x="492877" y="750932"/>
              <a:ext cx="774830" cy="7748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1834517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"/>
            <p:cNvSpPr txBox="1"/>
            <p:nvPr/>
          </p:nvSpPr>
          <p:spPr>
            <a:xfrm>
              <a:off x="1834517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Funding, capacity and resource limitations within </a:t>
              </a:r>
              <a:r>
                <a:rPr lang="en-GB" sz="2400">
                  <a:latin typeface="Avenir"/>
                  <a:ea typeface="Avenir"/>
                  <a:cs typeface="Avenir"/>
                  <a:sym typeface="Avenir"/>
                </a:rPr>
                <a:t>local authorities</a:t>
              </a: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.</a:t>
              </a:r>
              <a:endParaRPr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2" name="Google Shape;192;p1"/>
            <p:cNvSpPr/>
            <p:nvPr/>
          </p:nvSpPr>
          <p:spPr>
            <a:xfrm>
              <a:off x="5532139" y="470390"/>
              <a:ext cx="1335915" cy="1335915"/>
            </a:xfrm>
            <a:prstGeom prst="ellipse">
              <a:avLst/>
            </a:prstGeom>
            <a:solidFill>
              <a:srgbClr val="F9B1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"/>
            <p:cNvSpPr/>
            <p:nvPr/>
          </p:nvSpPr>
          <p:spPr>
            <a:xfrm>
              <a:off x="5812681" y="750932"/>
              <a:ext cx="774830" cy="7748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7154322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"/>
            <p:cNvSpPr txBox="1"/>
            <p:nvPr/>
          </p:nvSpPr>
          <p:spPr>
            <a:xfrm>
              <a:off x="7154322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Lack of sustainable event expertise in council teams.</a:t>
              </a:r>
              <a:endParaRPr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6" name="Google Shape;196;p1"/>
            <p:cNvSpPr/>
            <p:nvPr/>
          </p:nvSpPr>
          <p:spPr>
            <a:xfrm>
              <a:off x="212335" y="2546238"/>
              <a:ext cx="1335915" cy="1335915"/>
            </a:xfrm>
            <a:prstGeom prst="ellipse">
              <a:avLst/>
            </a:prstGeom>
            <a:solidFill>
              <a:srgbClr val="F9B1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"/>
            <p:cNvSpPr/>
            <p:nvPr/>
          </p:nvSpPr>
          <p:spPr>
            <a:xfrm>
              <a:off x="492877" y="2826780"/>
              <a:ext cx="774830" cy="77483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1834517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"/>
            <p:cNvSpPr txBox="1"/>
            <p:nvPr/>
          </p:nvSpPr>
          <p:spPr>
            <a:xfrm>
              <a:off x="1834517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Many organisers lack capability or confidence to act on sustainability.</a:t>
              </a:r>
              <a:endParaRPr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0" name="Google Shape;200;p1"/>
            <p:cNvSpPr/>
            <p:nvPr/>
          </p:nvSpPr>
          <p:spPr>
            <a:xfrm>
              <a:off x="5532139" y="2546238"/>
              <a:ext cx="1335915" cy="1335915"/>
            </a:xfrm>
            <a:prstGeom prst="ellipse">
              <a:avLst/>
            </a:prstGeom>
            <a:solidFill>
              <a:srgbClr val="F9B1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"/>
            <p:cNvSpPr/>
            <p:nvPr/>
          </p:nvSpPr>
          <p:spPr>
            <a:xfrm>
              <a:off x="5812681" y="2826780"/>
              <a:ext cx="774830" cy="77483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7154322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"/>
            <p:cNvSpPr txBox="1"/>
            <p:nvPr/>
          </p:nvSpPr>
          <p:spPr>
            <a:xfrm>
              <a:off x="7154322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Majority of events are small/community-run with limited resources.</a:t>
              </a:r>
              <a:endParaRPr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fdc1c11a5_0_2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ct val="100000"/>
              <a:buFont typeface="Avenir"/>
              <a:buNone/>
            </a:pPr>
            <a:r>
              <a:rPr b="1" lang="en-GB" sz="4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Key impact areas:</a:t>
            </a:r>
            <a:br>
              <a:rPr b="1" lang="en-GB" sz="4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</a:br>
            <a:endParaRPr/>
          </a:p>
        </p:txBody>
      </p:sp>
      <p:sp>
        <p:nvSpPr>
          <p:cNvPr id="209" name="Google Shape;209;g35fdc1c11a5_0_239"/>
          <p:cNvSpPr txBox="1"/>
          <p:nvPr>
            <p:ph idx="1" type="body"/>
          </p:nvPr>
        </p:nvSpPr>
        <p:spPr>
          <a:xfrm>
            <a:off x="7332300" y="2140129"/>
            <a:ext cx="3519600" cy="3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rPr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Materials and waste</a:t>
            </a:r>
            <a:endParaRPr/>
          </a:p>
          <a:p>
            <a:pPr indent="0" lvl="0" marL="2413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rPr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Water</a:t>
            </a:r>
            <a:endParaRPr/>
          </a:p>
          <a:p>
            <a:pPr indent="0" lvl="0" marL="2413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rPr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Food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rPr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Transportation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2413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10" name="Google Shape;210;g35fdc1c11a5_0_2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5733" y="3858899"/>
            <a:ext cx="744200" cy="74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35fdc1c11a5_0_2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9680" y="3284881"/>
            <a:ext cx="625866" cy="625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35fdc1c11a5_0_2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757" y="4562629"/>
            <a:ext cx="822267" cy="822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5fdc1c11a5_0_2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119" y="2078248"/>
            <a:ext cx="628428" cy="71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35fdc1c11a5_0_2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7317" y="1948789"/>
            <a:ext cx="625866" cy="713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5fdc1c11a5_0_2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68151" y="2834873"/>
            <a:ext cx="744200" cy="8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5fdc1c11a5_0_239"/>
          <p:cNvPicPr preferRelativeResize="0"/>
          <p:nvPr/>
        </p:nvPicPr>
        <p:blipFill rotWithShape="1">
          <a:blip r:embed="rId9">
            <a:alphaModFix/>
          </a:blip>
          <a:srcRect b="61954" l="64989" r="0" t="0"/>
          <a:stretch/>
        </p:blipFill>
        <p:spPr>
          <a:xfrm>
            <a:off x="6207957" y="4823714"/>
            <a:ext cx="881300" cy="986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35fdc1c11a5_0_2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1750" y="5718025"/>
            <a:ext cx="881300" cy="8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35fdc1c11a5_0_239"/>
          <p:cNvSpPr txBox="1"/>
          <p:nvPr/>
        </p:nvSpPr>
        <p:spPr>
          <a:xfrm>
            <a:off x="1992825" y="2099375"/>
            <a:ext cx="3972000" cy="50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GB" sz="2700" u="none" cap="none" strike="noStrike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Positive influence</a:t>
            </a:r>
            <a:endParaRPr b="0" i="0" sz="2700" u="none" cap="none" strike="noStrike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Governance / strategy</a:t>
            </a:r>
            <a:endParaRPr sz="28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Energy </a:t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Biology &amp; ecological management </a:t>
            </a:r>
            <a:r>
              <a:rPr b="0" i="0" lang="en-GB" sz="2700" u="none" cap="none" strike="noStrike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800"/>
              <a:buFont typeface="Avenir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Benefits for local authorities</a:t>
            </a:r>
            <a:r>
              <a:rPr b="1" lang="en-GB">
                <a:solidFill>
                  <a:srgbClr val="107684"/>
                </a:solidFill>
              </a:rPr>
              <a:t> </a:t>
            </a:r>
            <a:endParaRPr>
              <a:solidFill>
                <a:srgbClr val="107684"/>
              </a:solidFill>
            </a:endParaRPr>
          </a:p>
        </p:txBody>
      </p:sp>
      <p:grpSp>
        <p:nvGrpSpPr>
          <p:cNvPr id="224" name="Google Shape;224;p2"/>
          <p:cNvGrpSpPr/>
          <p:nvPr/>
        </p:nvGrpSpPr>
        <p:grpSpPr>
          <a:xfrm>
            <a:off x="838200" y="1693918"/>
            <a:ext cx="10515600" cy="4128998"/>
            <a:chOff x="0" y="3230"/>
            <a:chExt cx="10515600" cy="4128998"/>
          </a:xfrm>
        </p:grpSpPr>
        <p:sp>
          <p:nvSpPr>
            <p:cNvPr id="225" name="Google Shape;225;p2"/>
            <p:cNvSpPr/>
            <p:nvPr/>
          </p:nvSpPr>
          <p:spPr>
            <a:xfrm>
              <a:off x="0" y="3230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208170" y="158068"/>
              <a:ext cx="378491" cy="37849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794832" y="3230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8" name="Google Shape;228;p2"/>
            <p:cNvSpPr txBox="1"/>
            <p:nvPr/>
          </p:nvSpPr>
          <p:spPr>
            <a:xfrm>
              <a:off x="794832" y="3230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Credible, enforceable sustainability measures.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0" y="863438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208170" y="1018276"/>
              <a:ext cx="378491" cy="37849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794832" y="863438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2" name="Google Shape;232;p2"/>
            <p:cNvSpPr txBox="1"/>
            <p:nvPr/>
          </p:nvSpPr>
          <p:spPr>
            <a:xfrm>
              <a:off x="794832" y="863438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Saves officer time—no need to assess bespoke environmental claims.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0" y="1723646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208170" y="1878484"/>
              <a:ext cx="378491" cy="37849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794832" y="1723646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6" name="Google Shape;236;p2"/>
            <p:cNvSpPr txBox="1"/>
            <p:nvPr/>
          </p:nvSpPr>
          <p:spPr>
            <a:xfrm>
              <a:off x="794832" y="1723646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Off-the-shelf assessment framework and resources.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0" y="2583854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208170" y="2738692"/>
              <a:ext cx="378491" cy="378491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794832" y="2583854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0" name="Google Shape;240;p2"/>
            <p:cNvSpPr txBox="1"/>
            <p:nvPr/>
          </p:nvSpPr>
          <p:spPr>
            <a:xfrm>
              <a:off x="794832" y="2583854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Better evidence for net-zero planning and policy.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0" y="3444062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08170" y="3598900"/>
              <a:ext cx="378491" cy="378491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794832" y="3444062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4" name="Google Shape;244;p2"/>
            <p:cNvSpPr txBox="1"/>
            <p:nvPr/>
          </p:nvSpPr>
          <p:spPr>
            <a:xfrm>
              <a:off x="794832" y="3444062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Encourages collaborative 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fdc1c11a5_0_127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1" lang="en-GB" sz="480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Experience of participating LA’s </a:t>
            </a:r>
            <a:endParaRPr/>
          </a:p>
        </p:txBody>
      </p:sp>
      <p:sp>
        <p:nvSpPr>
          <p:cNvPr id="251" name="Google Shape;251;g35fdc1c11a5_0_1272"/>
          <p:cNvSpPr txBox="1"/>
          <p:nvPr>
            <p:ph idx="1" type="body"/>
          </p:nvPr>
        </p:nvSpPr>
        <p:spPr>
          <a:xfrm>
            <a:off x="838200" y="1825625"/>
            <a:ext cx="5116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3571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58775" lvl="1" marL="723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1428"/>
              <a:buFont typeface="Avenir"/>
              <a:buChar char="➢"/>
            </a:pPr>
            <a:r>
              <a:rPr b="1" lang="en-GB" sz="2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80% </a:t>
            </a:r>
            <a:r>
              <a:rPr b="1" lang="en-GB" sz="2800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1" lang="en-GB" sz="2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increased conversations with stakeholders</a:t>
            </a:r>
            <a:endParaRPr b="1" sz="2800">
              <a:latin typeface="Avenir"/>
              <a:ea typeface="Avenir"/>
              <a:cs typeface="Avenir"/>
              <a:sym typeface="Avenir"/>
            </a:endParaRPr>
          </a:p>
          <a:p>
            <a:pPr indent="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3571"/>
              <a:buNone/>
            </a:pPr>
            <a:r>
              <a:t/>
            </a:r>
            <a:endParaRPr b="1">
              <a:latin typeface="Avenir"/>
              <a:ea typeface="Avenir"/>
              <a:cs typeface="Avenir"/>
              <a:sym typeface="Avenir"/>
            </a:endParaRPr>
          </a:p>
          <a:p>
            <a:pPr indent="-358775" lvl="1" marL="723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1428"/>
              <a:buFont typeface="Avenir"/>
              <a:buChar char="➢"/>
            </a:pPr>
            <a:r>
              <a:rPr b="1" lang="en-GB" sz="2800">
                <a:solidFill>
                  <a:srgbClr val="51B698"/>
                </a:solidFill>
                <a:latin typeface="Avenir"/>
                <a:ea typeface="Avenir"/>
                <a:cs typeface="Avenir"/>
                <a:sym typeface="Avenir"/>
              </a:rPr>
              <a:t>Greater sense of community commitment to climate action</a:t>
            </a:r>
            <a:br>
              <a:rPr b="1" lang="en-GB" sz="2800">
                <a:solidFill>
                  <a:srgbClr val="51B698"/>
                </a:solidFill>
                <a:latin typeface="Avenir"/>
                <a:ea typeface="Avenir"/>
                <a:cs typeface="Avenir"/>
                <a:sym typeface="Avenir"/>
              </a:rPr>
            </a:br>
            <a:endParaRPr b="1" sz="2800">
              <a:solidFill>
                <a:srgbClr val="51B698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8775" lvl="1" marL="723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1428"/>
              <a:buFont typeface="Avenir"/>
              <a:buChar char="➢"/>
            </a:pPr>
            <a:r>
              <a:rPr lang="en-GB" sz="2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Better engagement with internal teams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1" marL="355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3333"/>
              <a:buNone/>
            </a:pPr>
            <a:r>
              <a:t/>
            </a:r>
            <a:endParaRPr b="1">
              <a:latin typeface="Avenir"/>
              <a:ea typeface="Avenir"/>
              <a:cs typeface="Avenir"/>
              <a:sym typeface="Avenir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52" name="Google Shape;252;g35fdc1c11a5_0_12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5806" y="2031831"/>
            <a:ext cx="5867400" cy="3372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Benefits for Communities</a:t>
            </a:r>
            <a:r>
              <a:rPr b="1" lang="en-GB">
                <a:solidFill>
                  <a:srgbClr val="107684"/>
                </a:solidFill>
              </a:rPr>
              <a:t> </a:t>
            </a:r>
            <a:endParaRPr>
              <a:solidFill>
                <a:srgbClr val="107684"/>
              </a:solidFill>
            </a:endParaRPr>
          </a:p>
        </p:txBody>
      </p:sp>
      <p:grpSp>
        <p:nvGrpSpPr>
          <p:cNvPr id="258" name="Google Shape;258;p3"/>
          <p:cNvGrpSpPr/>
          <p:nvPr/>
        </p:nvGrpSpPr>
        <p:grpSpPr>
          <a:xfrm>
            <a:off x="1050535" y="3389502"/>
            <a:ext cx="10090929" cy="1335915"/>
            <a:chOff x="212335" y="1508314"/>
            <a:chExt cx="10090929" cy="1335915"/>
          </a:xfrm>
        </p:grpSpPr>
        <p:sp>
          <p:nvSpPr>
            <p:cNvPr id="259" name="Google Shape;259;p3"/>
            <p:cNvSpPr/>
            <p:nvPr/>
          </p:nvSpPr>
          <p:spPr>
            <a:xfrm>
              <a:off x="212335" y="1508314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492877" y="1788856"/>
              <a:ext cx="774830" cy="7748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1834517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"/>
            <p:cNvSpPr txBox="1"/>
            <p:nvPr/>
          </p:nvSpPr>
          <p:spPr>
            <a:xfrm>
              <a:off x="1834517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Stronger assurances on noise, waste, pollution and site legacy.</a:t>
              </a:r>
              <a:endParaRPr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5532139" y="1508314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5812681" y="1788856"/>
              <a:ext cx="774830" cy="7748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7154322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"/>
            <p:cNvSpPr txBox="1"/>
            <p:nvPr/>
          </p:nvSpPr>
          <p:spPr>
            <a:xfrm>
              <a:off x="7154322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Better local outcomes through consistent minimum standards.</a:t>
              </a:r>
              <a:endParaRPr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b="1" lang="en-GB">
                <a:solidFill>
                  <a:srgbClr val="41767D"/>
                </a:solidFill>
                <a:latin typeface="Avenir"/>
                <a:ea typeface="Avenir"/>
                <a:cs typeface="Avenir"/>
                <a:sym typeface="Avenir"/>
              </a:rPr>
              <a:t>Benefits for Event Organisers &amp; Industry</a:t>
            </a:r>
            <a:r>
              <a:rPr b="1" lang="en-GB"/>
              <a:t>  </a:t>
            </a:r>
            <a:endParaRPr/>
          </a:p>
        </p:txBody>
      </p:sp>
      <p:grpSp>
        <p:nvGrpSpPr>
          <p:cNvPr id="272" name="Google Shape;272;p5"/>
          <p:cNvGrpSpPr/>
          <p:nvPr/>
        </p:nvGrpSpPr>
        <p:grpSpPr>
          <a:xfrm>
            <a:off x="838200" y="1884588"/>
            <a:ext cx="10515600" cy="4345743"/>
            <a:chOff x="0" y="3400"/>
            <a:chExt cx="10515600" cy="4345743"/>
          </a:xfrm>
        </p:grpSpPr>
        <p:sp>
          <p:nvSpPr>
            <p:cNvPr id="273" name="Google Shape;273;p5"/>
            <p:cNvSpPr/>
            <p:nvPr/>
          </p:nvSpPr>
          <p:spPr>
            <a:xfrm>
              <a:off x="0" y="3400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219097" y="166365"/>
              <a:ext cx="398359" cy="39835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836555" y="3400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6" name="Google Shape;276;p5"/>
            <p:cNvSpPr txBox="1"/>
            <p:nvPr/>
          </p:nvSpPr>
          <p:spPr>
            <a:xfrm>
              <a:off x="836555" y="3400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Clear, industry-endorsed benchmark — reduces uncertainty &amp; duplication.</a:t>
              </a:r>
              <a:b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i="0" sz="16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0" y="908763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19097" y="1071728"/>
              <a:ext cx="398359" cy="39835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836555" y="908763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0" name="Google Shape;280;p5"/>
            <p:cNvSpPr txBox="1"/>
            <p:nvPr/>
          </p:nvSpPr>
          <p:spPr>
            <a:xfrm>
              <a:off x="836555" y="908763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Based on achievable practices from event practitioners (real-world relevance).</a:t>
              </a:r>
              <a:b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i="0" sz="16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0" y="1814126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219097" y="1977092"/>
              <a:ext cx="398359" cy="39835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836555" y="1814126"/>
              <a:ext cx="9679044" cy="724290"/>
            </a:xfrm>
            <a:prstGeom prst="rect">
              <a:avLst/>
            </a:prstGeom>
            <a:noFill/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4" name="Google Shape;284;p5"/>
            <p:cNvSpPr txBox="1"/>
            <p:nvPr/>
          </p:nvSpPr>
          <p:spPr>
            <a:xfrm>
              <a:off x="836555" y="1814126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Structured assessment plus signposting to resources increases organisers’ confidence and capability.</a:t>
              </a:r>
              <a:b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i="0" sz="16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0" y="2719489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219097" y="2882455"/>
              <a:ext cx="398359" cy="39835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836555" y="2719489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8" name="Google Shape;288;p5"/>
            <p:cNvSpPr txBox="1"/>
            <p:nvPr/>
          </p:nvSpPr>
          <p:spPr>
            <a:xfrm>
              <a:off x="836555" y="2719489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Creates a level playing field and shared expectations.</a:t>
              </a:r>
              <a:b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i="0" sz="16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0" y="3624853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219097" y="3787818"/>
              <a:ext cx="398359" cy="398359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836555" y="3624853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2" name="Google Shape;292;p5"/>
            <p:cNvSpPr txBox="1"/>
            <p:nvPr/>
          </p:nvSpPr>
          <p:spPr>
            <a:xfrm>
              <a:off x="836555" y="3624853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Accelerates transition to low-impact event practices across the sector.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fdc1c11a5_0_60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 sz="4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Pilot outcomes (national pilot 2024)</a:t>
            </a:r>
            <a:endParaRPr/>
          </a:p>
        </p:txBody>
      </p:sp>
      <p:pic>
        <p:nvPicPr>
          <p:cNvPr id="298" name="Google Shape;298;g35fdc1c11a5_0_604"/>
          <p:cNvPicPr preferRelativeResize="0"/>
          <p:nvPr/>
        </p:nvPicPr>
        <p:blipFill rotWithShape="1">
          <a:blip r:embed="rId3">
            <a:alphaModFix/>
          </a:blip>
          <a:srcRect b="8399" l="0" r="0" t="0"/>
          <a:stretch/>
        </p:blipFill>
        <p:spPr>
          <a:xfrm>
            <a:off x="431700" y="1524538"/>
            <a:ext cx="6939799" cy="431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35fdc1c11a5_0_604"/>
          <p:cNvSpPr/>
          <p:nvPr/>
        </p:nvSpPr>
        <p:spPr>
          <a:xfrm>
            <a:off x="5095875" y="27209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0" name="Google Shape;300;g35fdc1c11a5_0_604"/>
          <p:cNvGraphicFramePr/>
          <p:nvPr/>
        </p:nvGraphicFramePr>
        <p:xfrm>
          <a:off x="7553779" y="233303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{6AA61882-AFB9-4999-B9C4-172697BDAE47}</a:tableStyleId>
              </a:tblPr>
              <a:tblGrid>
                <a:gridCol w="678675"/>
                <a:gridCol w="36548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Rank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Actions taken by events in 2024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Sustainable energy measures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Introduced </a:t>
                      </a:r>
                      <a:r>
                        <a:rPr lang="en-GB" sz="2000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reusable</a:t>
                      </a: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cups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Engaged with stakeholders 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New policy, strategy or action plan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5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New data collection for insights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g35fdc1c11a5_0_3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35fdc1c11a5_0_317"/>
          <p:cNvSpPr txBox="1"/>
          <p:nvPr>
            <p:ph type="title"/>
          </p:nvPr>
        </p:nvSpPr>
        <p:spPr>
          <a:xfrm>
            <a:off x="1700516" y="1899900"/>
            <a:ext cx="8146500" cy="113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Implementing GECoP in your local authority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 sz="446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Smaller vs larger events (scale &amp; expectations)</a:t>
            </a:r>
            <a:endParaRPr sz="4460"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2" name="Google Shape;312;p7"/>
          <p:cNvSpPr txBox="1"/>
          <p:nvPr>
            <p:ph idx="1" type="body"/>
          </p:nvPr>
        </p:nvSpPr>
        <p:spPr>
          <a:xfrm>
            <a:off x="838200" y="1825625"/>
            <a:ext cx="63240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3432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91% of live outdoor events are micro/small and may need tailored, realistic support.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Pilot feedback: many local authorities suggested GECoP mandatory for large events and optional for small events.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 Use DATE scores for gap analysis rather than hard minimum thresholds.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313" name="Google Shape;313;p7"/>
          <p:cNvGraphicFramePr/>
          <p:nvPr/>
        </p:nvGraphicFramePr>
        <p:xfrm>
          <a:off x="7402882" y="19168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{6AA61882-AFB9-4999-B9C4-172697BDAE47}</a:tableStyleId>
              </a:tblPr>
              <a:tblGrid>
                <a:gridCol w="727700"/>
                <a:gridCol w="3918975"/>
              </a:tblGrid>
              <a:tr h="298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Rank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AIF/LIVE size categories 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Micro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 1,000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Small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 20,000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Medium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&lt;50,000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Large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 80,000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Major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&gt; 80,000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8"/>
          <p:cNvSpPr txBox="1"/>
          <p:nvPr>
            <p:ph type="title"/>
          </p:nvPr>
        </p:nvSpPr>
        <p:spPr>
          <a:xfrm>
            <a:off x="838200" y="2100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Site permissions</a:t>
            </a:r>
            <a:endParaRPr/>
          </a:p>
        </p:txBody>
      </p:sp>
      <p:sp>
        <p:nvSpPr>
          <p:cNvPr id="319" name="Google Shape;319;p8"/>
          <p:cNvSpPr txBox="1"/>
          <p:nvPr>
            <p:ph idx="1" type="body"/>
          </p:nvPr>
        </p:nvSpPr>
        <p:spPr>
          <a:xfrm>
            <a:off x="838200" y="14750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In the pilot, most local authorites used GECoP as part of the site permissions process, including the DATE survey is part of  the application process.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Local authorities</a:t>
            </a:r>
            <a:r>
              <a:rPr lang="en-GB">
                <a:latin typeface="Avenir"/>
                <a:ea typeface="Avenir"/>
                <a:cs typeface="Avenir"/>
                <a:sym typeface="Avenir"/>
              </a:rPr>
              <a:t> can use the insights in different ways depending on the size and type of event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20" name="Google Shape;320;p8"/>
          <p:cNvSpPr/>
          <p:nvPr/>
        </p:nvSpPr>
        <p:spPr>
          <a:xfrm>
            <a:off x="1091912" y="4009960"/>
            <a:ext cx="5004088" cy="1816274"/>
          </a:xfrm>
          <a:prstGeom prst="roundRect">
            <a:avLst>
              <a:gd fmla="val 16667" name="adj"/>
            </a:avLst>
          </a:prstGeom>
          <a:solidFill>
            <a:srgbClr val="41BEA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i="1" lang="en-GB" sz="2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Manchester City Council embedded the assessment within the previous approach of issuing a short sustainability survey and guidance,</a:t>
            </a:r>
            <a:endParaRPr b="1" i="1" sz="2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6476575" y="3428024"/>
            <a:ext cx="5004000" cy="2398200"/>
          </a:xfrm>
          <a:prstGeom prst="roundRect">
            <a:avLst>
              <a:gd fmla="val 16667" name="adj"/>
            </a:avLst>
          </a:prstGeom>
          <a:solidFill>
            <a:srgbClr val="41BEA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i="1" lang="en-GB" sz="2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Bristol City Council trialled using the GECoP assessment alongside a pre-existing and more extensive set of questions to evaluate the environmental practice of events that form part of its Expression of Interest (EOI) tool</a:t>
            </a:r>
            <a:endParaRPr b="1" i="1" sz="2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9"/>
          <p:cNvSpPr txBox="1"/>
          <p:nvPr>
            <p:ph type="title"/>
          </p:nvPr>
        </p:nvSpPr>
        <p:spPr>
          <a:xfrm>
            <a:off x="838200" y="2265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Licensing </a:t>
            </a:r>
            <a:endParaRPr/>
          </a:p>
        </p:txBody>
      </p:sp>
      <p:grpSp>
        <p:nvGrpSpPr>
          <p:cNvPr id="327" name="Google Shape;327;p9"/>
          <p:cNvGrpSpPr/>
          <p:nvPr/>
        </p:nvGrpSpPr>
        <p:grpSpPr>
          <a:xfrm>
            <a:off x="843129" y="4486254"/>
            <a:ext cx="10505740" cy="1522356"/>
            <a:chOff x="4929" y="1415093"/>
            <a:chExt cx="10505740" cy="1522356"/>
          </a:xfrm>
        </p:grpSpPr>
        <p:sp>
          <p:nvSpPr>
            <p:cNvPr id="328" name="Google Shape;328;p9"/>
            <p:cNvSpPr/>
            <p:nvPr/>
          </p:nvSpPr>
          <p:spPr>
            <a:xfrm>
              <a:off x="4929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9"/>
            <p:cNvSpPr txBox="1"/>
            <p:nvPr/>
          </p:nvSpPr>
          <p:spPr>
            <a:xfrm>
              <a:off x="4929" y="1415093"/>
              <a:ext cx="1889521" cy="719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Waste &amp; litter management </a:t>
              </a:r>
              <a:endParaRPr b="1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4929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9"/>
            <p:cNvSpPr txBox="1"/>
            <p:nvPr/>
          </p:nvSpPr>
          <p:spPr>
            <a:xfrm>
              <a:off x="4929" y="2134537"/>
              <a:ext cx="1889521" cy="80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Waste management plan</a:t>
              </a:r>
              <a:endParaRPr b="0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2158984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9"/>
            <p:cNvSpPr txBox="1"/>
            <p:nvPr/>
          </p:nvSpPr>
          <p:spPr>
            <a:xfrm>
              <a:off x="2158984" y="1415093"/>
              <a:ext cx="1889521" cy="719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Traffic &amp; air quality</a:t>
              </a:r>
              <a:endParaRPr b="1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2158984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9"/>
            <p:cNvSpPr txBox="1"/>
            <p:nvPr/>
          </p:nvSpPr>
          <p:spPr>
            <a:xfrm>
              <a:off x="2158984" y="2134537"/>
              <a:ext cx="1889521" cy="80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Travel plan</a:t>
              </a:r>
              <a:endParaRPr b="0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4313039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9"/>
            <p:cNvSpPr txBox="1"/>
            <p:nvPr/>
          </p:nvSpPr>
          <p:spPr>
            <a:xfrm>
              <a:off x="4313039" y="1415093"/>
              <a:ext cx="1889521" cy="719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Energy &amp; offsite emissions </a:t>
              </a:r>
              <a:endParaRPr b="1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4313039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9"/>
            <p:cNvSpPr txBox="1"/>
            <p:nvPr/>
          </p:nvSpPr>
          <p:spPr>
            <a:xfrm>
              <a:off x="4313039" y="2134537"/>
              <a:ext cx="1889521" cy="80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Diesel generator restrictions</a:t>
              </a:r>
              <a:endParaRPr b="0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6467094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9"/>
            <p:cNvSpPr txBox="1"/>
            <p:nvPr/>
          </p:nvSpPr>
          <p:spPr>
            <a:xfrm>
              <a:off x="6467094" y="1415093"/>
              <a:ext cx="1889521" cy="719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Site restoration and biodiversity</a:t>
              </a:r>
              <a:endParaRPr b="1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6467094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9"/>
            <p:cNvSpPr txBox="1"/>
            <p:nvPr/>
          </p:nvSpPr>
          <p:spPr>
            <a:xfrm>
              <a:off x="6467094" y="2134537"/>
              <a:ext cx="1889521" cy="80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Biodiversity survey</a:t>
              </a:r>
              <a:endParaRPr b="0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8621148" y="1415093"/>
              <a:ext cx="1889521" cy="719443"/>
            </a:xfrm>
            <a:prstGeom prst="rect">
              <a:avLst/>
            </a:prstGeom>
            <a:solidFill>
              <a:srgbClr val="7BCDCA"/>
            </a:solidFill>
            <a:ln cap="flat" cmpd="sng" w="9525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9"/>
            <p:cNvSpPr txBox="1"/>
            <p:nvPr/>
          </p:nvSpPr>
          <p:spPr>
            <a:xfrm>
              <a:off x="8621148" y="1415093"/>
              <a:ext cx="1889521" cy="719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06675" spcFirstLastPara="1" rIns="106675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GB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Procurement &amp; </a:t>
              </a:r>
              <a:r>
                <a:rPr b="1" lang="en-GB" sz="1500">
                  <a:solidFill>
                    <a:schemeClr val="dk1"/>
                  </a:solidFill>
                </a:rPr>
                <a:t>single</a:t>
              </a:r>
              <a:r>
                <a:rPr b="1" i="0" lang="en-GB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-use plastics </a:t>
              </a:r>
              <a:endParaRPr b="1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8621148" y="2134537"/>
              <a:ext cx="1889521" cy="802912"/>
            </a:xfrm>
            <a:prstGeom prst="rect">
              <a:avLst/>
            </a:prstGeom>
            <a:solidFill>
              <a:srgbClr val="107684">
                <a:alpha val="89803"/>
              </a:srgbClr>
            </a:solidFill>
            <a:ln cap="flat" cmpd="sng" w="9525">
              <a:solidFill>
                <a:srgbClr val="CCD3EA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9"/>
            <p:cNvSpPr txBox="1"/>
            <p:nvPr/>
          </p:nvSpPr>
          <p:spPr>
            <a:xfrm>
              <a:off x="8621148" y="2134537"/>
              <a:ext cx="1889521" cy="80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000" lIns="80000" spcFirstLastPara="1" rIns="106675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lt1"/>
                  </a:solidFill>
                </a:rPr>
                <a:t>S</a:t>
              </a:r>
              <a:r>
                <a:rPr b="0" i="0" lang="en-GB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ingle-use plastic ban for vendors and bars </a:t>
              </a:r>
              <a:endParaRPr b="0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8" name="Google Shape;348;p9"/>
          <p:cNvSpPr txBox="1"/>
          <p:nvPr/>
        </p:nvSpPr>
        <p:spPr>
          <a:xfrm>
            <a:off x="838200" y="1485386"/>
            <a:ext cx="102348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●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No current environmental or climate objectives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●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Can be integrated into premises licenses for large events for the below areas 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Char char="●"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Many councils publish event management plan (EMP templates) and explicitly ask event organisers to include environmental sections even if not enforceable.</a:t>
            </a:r>
            <a:r>
              <a:rPr lang="en-GB" sz="2400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(There is a draft Licensing Policy &amp; EMP template available in the GECoP resource pack) </a:t>
            </a:r>
            <a:endParaRPr i="0" sz="20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9" name="Google Shape;349;p9"/>
          <p:cNvSpPr txBox="1"/>
          <p:nvPr/>
        </p:nvSpPr>
        <p:spPr>
          <a:xfrm>
            <a:off x="838200" y="6233732"/>
            <a:ext cx="9232726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next iteration of GECoP resources in Mid-2026 will provide model license conditions.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Funding &amp; procurement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55" name="Google Shape;355;p10"/>
          <p:cNvGrpSpPr/>
          <p:nvPr/>
        </p:nvGrpSpPr>
        <p:grpSpPr>
          <a:xfrm>
            <a:off x="1050535" y="3028858"/>
            <a:ext cx="10090929" cy="1335915"/>
            <a:chOff x="212335" y="1508314"/>
            <a:chExt cx="10090929" cy="1335915"/>
          </a:xfrm>
        </p:grpSpPr>
        <p:sp>
          <p:nvSpPr>
            <p:cNvPr id="356" name="Google Shape;356;p10"/>
            <p:cNvSpPr/>
            <p:nvPr/>
          </p:nvSpPr>
          <p:spPr>
            <a:xfrm>
              <a:off x="212335" y="1508314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492877" y="1788856"/>
              <a:ext cx="774830" cy="7748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1834517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0"/>
            <p:cNvSpPr txBox="1"/>
            <p:nvPr/>
          </p:nvSpPr>
          <p:spPr>
            <a:xfrm>
              <a:off x="1834517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i="0" lang="en-GB" sz="23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Use GECoP to set environmental criteria for LA-run events and third-party contracts.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60" name="Google Shape;360;p10"/>
            <p:cNvSpPr/>
            <p:nvPr/>
          </p:nvSpPr>
          <p:spPr>
            <a:xfrm>
              <a:off x="5532139" y="1508314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0"/>
            <p:cNvSpPr/>
            <p:nvPr/>
          </p:nvSpPr>
          <p:spPr>
            <a:xfrm>
              <a:off x="5812681" y="1788856"/>
              <a:ext cx="774830" cy="7748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0"/>
            <p:cNvSpPr/>
            <p:nvPr/>
          </p:nvSpPr>
          <p:spPr>
            <a:xfrm>
              <a:off x="7154322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0"/>
            <p:cNvSpPr txBox="1"/>
            <p:nvPr/>
          </p:nvSpPr>
          <p:spPr>
            <a:xfrm>
              <a:off x="7154322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i="0" lang="en-GB" sz="23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Require completion of DATE assessment as part of funding applications or tenders.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64" name="Google Shape;364;p10"/>
          <p:cNvSpPr txBox="1"/>
          <p:nvPr/>
        </p:nvSpPr>
        <p:spPr>
          <a:xfrm>
            <a:off x="679520" y="1881200"/>
            <a:ext cx="8665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On the events and contracts </a:t>
            </a:r>
            <a:r>
              <a:rPr lang="en-GB" sz="2400">
                <a:latin typeface="Avenir"/>
                <a:ea typeface="Avenir"/>
                <a:cs typeface="Avenir"/>
                <a:sym typeface="Avenir"/>
              </a:rPr>
              <a:t>local authorities</a:t>
            </a: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have most control over they can: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65" name="Google Shape;365;p10"/>
          <p:cNvSpPr/>
          <p:nvPr/>
        </p:nvSpPr>
        <p:spPr>
          <a:xfrm>
            <a:off x="3271925" y="5194164"/>
            <a:ext cx="7003200" cy="1060500"/>
          </a:xfrm>
          <a:prstGeom prst="roundRect">
            <a:avLst>
              <a:gd fmla="val 16667" name="adj"/>
            </a:avLst>
          </a:prstGeom>
          <a:solidFill>
            <a:srgbClr val="45C0A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i="1" lang="en-GB" sz="2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Bristol integrated GECoP standards into contracts, tenders and funding for all of their LA funded events.</a:t>
            </a:r>
            <a:endParaRPr b="1" i="1" sz="2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66" name="Google Shape;366;p10"/>
          <p:cNvSpPr/>
          <p:nvPr/>
        </p:nvSpPr>
        <p:spPr>
          <a:xfrm>
            <a:off x="1731030" y="5056460"/>
            <a:ext cx="1335915" cy="1335915"/>
          </a:xfrm>
          <a:prstGeom prst="ellipse">
            <a:avLst/>
          </a:prstGeom>
          <a:solidFill>
            <a:srgbClr val="41BEA3"/>
          </a:solidFill>
          <a:ln cap="flat" cmpd="sng" w="9525">
            <a:solidFill>
              <a:srgbClr val="7BCD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ound with solid fill" id="367" name="Google Shape;36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55435" y="5169510"/>
            <a:ext cx="887104" cy="887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Working groups</a:t>
            </a:r>
            <a:r>
              <a:rPr b="1" lang="en-GB">
                <a:solidFill>
                  <a:srgbClr val="107684"/>
                </a:solidFill>
              </a:rPr>
              <a:t> </a:t>
            </a:r>
            <a:endParaRPr>
              <a:solidFill>
                <a:srgbClr val="107684"/>
              </a:solidFill>
            </a:endParaRPr>
          </a:p>
        </p:txBody>
      </p:sp>
      <p:grpSp>
        <p:nvGrpSpPr>
          <p:cNvPr id="373" name="Google Shape;373;p11"/>
          <p:cNvGrpSpPr/>
          <p:nvPr/>
        </p:nvGrpSpPr>
        <p:grpSpPr>
          <a:xfrm>
            <a:off x="1050535" y="2852619"/>
            <a:ext cx="10090929" cy="3411763"/>
            <a:chOff x="212335" y="470390"/>
            <a:chExt cx="10090929" cy="3411763"/>
          </a:xfrm>
        </p:grpSpPr>
        <p:sp>
          <p:nvSpPr>
            <p:cNvPr id="374" name="Google Shape;374;p11"/>
            <p:cNvSpPr/>
            <p:nvPr/>
          </p:nvSpPr>
          <p:spPr>
            <a:xfrm>
              <a:off x="212335" y="470390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1"/>
            <p:cNvSpPr/>
            <p:nvPr/>
          </p:nvSpPr>
          <p:spPr>
            <a:xfrm>
              <a:off x="492877" y="750932"/>
              <a:ext cx="774830" cy="7748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1"/>
            <p:cNvSpPr/>
            <p:nvPr/>
          </p:nvSpPr>
          <p:spPr>
            <a:xfrm>
              <a:off x="1834517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1"/>
            <p:cNvSpPr txBox="1"/>
            <p:nvPr/>
          </p:nvSpPr>
          <p:spPr>
            <a:xfrm>
              <a:off x="1825454" y="632040"/>
              <a:ext cx="3148800" cy="133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Introduce the event organiser community to GECoP, increasing understanding and trust. </a:t>
              </a: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 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78" name="Google Shape;378;p11"/>
            <p:cNvSpPr/>
            <p:nvPr/>
          </p:nvSpPr>
          <p:spPr>
            <a:xfrm>
              <a:off x="5532139" y="470390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1"/>
            <p:cNvSpPr/>
            <p:nvPr/>
          </p:nvSpPr>
          <p:spPr>
            <a:xfrm>
              <a:off x="5812681" y="750932"/>
              <a:ext cx="774830" cy="7748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7154322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1"/>
            <p:cNvSpPr txBox="1"/>
            <p:nvPr/>
          </p:nvSpPr>
          <p:spPr>
            <a:xfrm>
              <a:off x="7154322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Build relationships between the LA and event organisers, leading to better engagement. 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82" name="Google Shape;382;p11"/>
            <p:cNvSpPr/>
            <p:nvPr/>
          </p:nvSpPr>
          <p:spPr>
            <a:xfrm>
              <a:off x="212335" y="2546238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1"/>
            <p:cNvSpPr/>
            <p:nvPr/>
          </p:nvSpPr>
          <p:spPr>
            <a:xfrm>
              <a:off x="492877" y="2826780"/>
              <a:ext cx="774830" cy="77483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1"/>
            <p:cNvSpPr/>
            <p:nvPr/>
          </p:nvSpPr>
          <p:spPr>
            <a:xfrm>
              <a:off x="1834517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1"/>
            <p:cNvSpPr txBox="1"/>
            <p:nvPr/>
          </p:nvSpPr>
          <p:spPr>
            <a:xfrm>
              <a:off x="1834517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i="0" lang="en-GB" sz="23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Provide insights to LA’s about challenges, barriers and opportunities. 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5532139" y="2546238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5812681" y="2826780"/>
              <a:ext cx="774830" cy="77483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1"/>
            <p:cNvSpPr/>
            <p:nvPr/>
          </p:nvSpPr>
          <p:spPr>
            <a:xfrm>
              <a:off x="7154322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1"/>
            <p:cNvSpPr txBox="1"/>
            <p:nvPr/>
          </p:nvSpPr>
          <p:spPr>
            <a:xfrm>
              <a:off x="7154322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Kick-start self-organising groups of committed organisers to share experiences and learn from each other. 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90" name="Google Shape;390;p11"/>
          <p:cNvSpPr txBox="1"/>
          <p:nvPr/>
        </p:nvSpPr>
        <p:spPr>
          <a:xfrm>
            <a:off x="930058" y="1561906"/>
            <a:ext cx="11170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Working groups can be delivered annually or by a third party where Local Authority capacity is limited. </a:t>
            </a:r>
            <a:r>
              <a:rPr lang="en-GB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The pilot working groups (in person meetings or online) have proven beneficial to: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Working groups case study</a:t>
            </a:r>
            <a:endParaRPr/>
          </a:p>
        </p:txBody>
      </p:sp>
      <p:sp>
        <p:nvSpPr>
          <p:cNvPr id="396" name="Google Shape;396;p1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br>
              <a:rPr lang="en-GB" sz="8600"/>
            </a:br>
            <a:endParaRPr sz="86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br>
              <a:rPr lang="en-GB"/>
            </a:br>
            <a:endParaRPr/>
          </a:p>
        </p:txBody>
      </p:sp>
      <p:sp>
        <p:nvSpPr>
          <p:cNvPr id="397" name="Google Shape;397;p12"/>
          <p:cNvSpPr/>
          <p:nvPr/>
        </p:nvSpPr>
        <p:spPr>
          <a:xfrm>
            <a:off x="1903950" y="2410900"/>
            <a:ext cx="7953900" cy="3303000"/>
          </a:xfrm>
          <a:prstGeom prst="roundRect">
            <a:avLst>
              <a:gd fmla="val 16667" name="adj"/>
            </a:avLst>
          </a:prstGeom>
          <a:solidFill>
            <a:srgbClr val="45C0A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i="1" lang="en-GB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“It has been wonderful seeing festival organisers of various size events, local suppliers and sector bodies sharing knowledge and offering advice. It has created a strong foundation for Reading’s renewed 5-year Climate Emergency Strategy (2025 – 2030).”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b="1" i="1" lang="en-GB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Councillor John Ennis - Lead Councillor for Climate Strategy and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b="1" i="1" lang="en-GB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Transport, Reading Borough Council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98" name="Google Shape;398;p12"/>
          <p:cNvSpPr txBox="1"/>
          <p:nvPr/>
        </p:nvSpPr>
        <p:spPr>
          <a:xfrm>
            <a:off x="838199" y="1443573"/>
            <a:ext cx="1039764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 Reading, a working group was established with festival organisers to apply the Green Code and share best practice. </a:t>
            </a:r>
            <a:endParaRPr i="0" sz="2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g36c542dcbf3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g36c542dcbf3_0_119"/>
          <p:cNvSpPr txBox="1"/>
          <p:nvPr>
            <p:ph type="title"/>
          </p:nvPr>
        </p:nvSpPr>
        <p:spPr>
          <a:xfrm>
            <a:off x="477200" y="8429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Using the DATE Tool for the GECoP Assessment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 sz="380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What is the DATE tool?</a:t>
            </a:r>
            <a:endParaRPr sz="3800"/>
          </a:p>
        </p:txBody>
      </p:sp>
      <p:sp>
        <p:nvSpPr>
          <p:cNvPr id="410" name="Google Shape;410;p13"/>
          <p:cNvSpPr txBox="1"/>
          <p:nvPr>
            <p:ph idx="1" type="body"/>
          </p:nvPr>
        </p:nvSpPr>
        <p:spPr>
          <a:xfrm>
            <a:off x="838200" y="1825625"/>
            <a:ext cx="53490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1933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The Donut Advisory Toolkit for Events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1933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 A simple tool in the form of an online survey or offline Excel document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1933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The questions relate to the impact areas of the GECoP</a:t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19332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14467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It provides a traffic light indicator and score against each area. </a:t>
            </a:r>
            <a:br>
              <a:rPr lang="en-GB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1" name="Google Shape;41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1400" y="681026"/>
            <a:ext cx="5719099" cy="473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Using the results</a:t>
            </a:r>
            <a:br>
              <a:rPr lang="en-GB"/>
            </a:br>
            <a:r>
              <a:rPr lang="en-GB"/>
              <a:t> </a:t>
            </a:r>
            <a:endParaRPr/>
          </a:p>
        </p:txBody>
      </p:sp>
      <p:grpSp>
        <p:nvGrpSpPr>
          <p:cNvPr id="417" name="Google Shape;417;p14"/>
          <p:cNvGrpSpPr/>
          <p:nvPr/>
        </p:nvGrpSpPr>
        <p:grpSpPr>
          <a:xfrm>
            <a:off x="838200" y="1828473"/>
            <a:ext cx="10515600" cy="4661552"/>
            <a:chOff x="0" y="2848"/>
            <a:chExt cx="10515600" cy="4661552"/>
          </a:xfrm>
        </p:grpSpPr>
        <p:sp>
          <p:nvSpPr>
            <p:cNvPr id="418" name="Google Shape;418;p14"/>
            <p:cNvSpPr/>
            <p:nvPr/>
          </p:nvSpPr>
          <p:spPr>
            <a:xfrm>
              <a:off x="0" y="2848"/>
              <a:ext cx="10515600" cy="985134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298003" y="224503"/>
              <a:ext cx="542353" cy="54182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1138360" y="2848"/>
              <a:ext cx="9124265" cy="986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4"/>
            <p:cNvSpPr txBox="1"/>
            <p:nvPr/>
          </p:nvSpPr>
          <p:spPr>
            <a:xfrm>
              <a:off x="1138360" y="2848"/>
              <a:ext cx="9124265" cy="986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4350" lIns="104350" spcFirstLastPara="1" rIns="104350" wrap="square" tIns="1043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GB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As an initial assessment of current practices of an event </a:t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0" y="1228000"/>
              <a:ext cx="10515600" cy="985134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298003" y="1449655"/>
              <a:ext cx="542353" cy="541824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1138360" y="1228000"/>
              <a:ext cx="9124265" cy="986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4"/>
            <p:cNvSpPr txBox="1"/>
            <p:nvPr/>
          </p:nvSpPr>
          <p:spPr>
            <a:xfrm>
              <a:off x="1138360" y="1228000"/>
              <a:ext cx="9124265" cy="986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4350" lIns="104350" spcFirstLastPara="1" rIns="104350" wrap="square" tIns="1043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GB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 ensure events meet minimum requirements e.g. waste infrastructure</a:t>
              </a: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0" y="2453152"/>
              <a:ext cx="10515600" cy="985134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298003" y="2674807"/>
              <a:ext cx="542353" cy="54182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1138360" y="2453152"/>
              <a:ext cx="9124265" cy="986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4"/>
            <p:cNvSpPr txBox="1"/>
            <p:nvPr/>
          </p:nvSpPr>
          <p:spPr>
            <a:xfrm>
              <a:off x="1138360" y="2453152"/>
              <a:ext cx="9124265" cy="986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4350" lIns="104350" spcFirstLastPara="1" rIns="104350" wrap="square" tIns="1043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GB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 demonstrate continuous improvement year on year against environmental commitments - scores and impact areas can be checked </a:t>
              </a: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0" y="3678303"/>
              <a:ext cx="10515600" cy="985134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298294" y="3899959"/>
              <a:ext cx="542353" cy="541824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1138943" y="3678303"/>
              <a:ext cx="9124265" cy="986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4"/>
            <p:cNvSpPr txBox="1"/>
            <p:nvPr/>
          </p:nvSpPr>
          <p:spPr>
            <a:xfrm>
              <a:off x="1138943" y="3678303"/>
              <a:ext cx="9124265" cy="986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4350" lIns="104350" spcFirstLastPara="1" rIns="104350" wrap="square" tIns="1043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GB" sz="22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As a gap analysis exercise rather than a scored assessment that penalises them. Events can provide action plans to show how they will make improvements</a:t>
              </a:r>
              <a:endParaRPr/>
            </a:p>
          </p:txBody>
        </p:sp>
      </p:grpSp>
      <p:sp>
        <p:nvSpPr>
          <p:cNvPr id="434" name="Google Shape;434;p14"/>
          <p:cNvSpPr txBox="1"/>
          <p:nvPr/>
        </p:nvSpPr>
        <p:spPr>
          <a:xfrm>
            <a:off x="629432" y="1186397"/>
            <a:ext cx="9266130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GB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results can be used in a number of ways: 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Checking against the assessment 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440" name="Google Shape;440;p15"/>
          <p:cNvGrpSpPr/>
          <p:nvPr/>
        </p:nvGrpSpPr>
        <p:grpSpPr>
          <a:xfrm>
            <a:off x="1050535" y="2451864"/>
            <a:ext cx="10090929" cy="1335915"/>
            <a:chOff x="212335" y="1508314"/>
            <a:chExt cx="10090929" cy="1335915"/>
          </a:xfrm>
        </p:grpSpPr>
        <p:sp>
          <p:nvSpPr>
            <p:cNvPr id="441" name="Google Shape;441;p15"/>
            <p:cNvSpPr/>
            <p:nvPr/>
          </p:nvSpPr>
          <p:spPr>
            <a:xfrm>
              <a:off x="212335" y="1508314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42" name="Google Shape;442;p15"/>
            <p:cNvSpPr/>
            <p:nvPr/>
          </p:nvSpPr>
          <p:spPr>
            <a:xfrm>
              <a:off x="492877" y="1788856"/>
              <a:ext cx="774830" cy="7748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43" name="Google Shape;443;p15"/>
            <p:cNvSpPr/>
            <p:nvPr/>
          </p:nvSpPr>
          <p:spPr>
            <a:xfrm>
              <a:off x="1834517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44" name="Google Shape;444;p15"/>
            <p:cNvSpPr txBox="1"/>
            <p:nvPr/>
          </p:nvSpPr>
          <p:spPr>
            <a:xfrm>
              <a:off x="1834517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Requesting a post-event assessment to see what changes were made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45" name="Google Shape;445;p15"/>
            <p:cNvSpPr/>
            <p:nvPr/>
          </p:nvSpPr>
          <p:spPr>
            <a:xfrm>
              <a:off x="5532139" y="1508314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46" name="Google Shape;446;p15"/>
            <p:cNvSpPr/>
            <p:nvPr/>
          </p:nvSpPr>
          <p:spPr>
            <a:xfrm>
              <a:off x="5812681" y="1788856"/>
              <a:ext cx="774830" cy="7748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47" name="Google Shape;447;p15"/>
            <p:cNvSpPr/>
            <p:nvPr/>
          </p:nvSpPr>
          <p:spPr>
            <a:xfrm>
              <a:off x="7154322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48" name="Google Shape;448;p15"/>
            <p:cNvSpPr txBox="1"/>
            <p:nvPr/>
          </p:nvSpPr>
          <p:spPr>
            <a:xfrm>
              <a:off x="7154322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Looking at year-on-year continuous improvement 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449" name="Google Shape;449;p15"/>
          <p:cNvSpPr txBox="1"/>
          <p:nvPr/>
        </p:nvSpPr>
        <p:spPr>
          <a:xfrm>
            <a:off x="930058" y="1561906"/>
            <a:ext cx="111700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Alternative ways to check events, where onsite assessments of events by LA’s is impractical include: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50" name="Google Shape;450;p15"/>
          <p:cNvSpPr/>
          <p:nvPr/>
        </p:nvSpPr>
        <p:spPr>
          <a:xfrm>
            <a:off x="1064456" y="4465825"/>
            <a:ext cx="1335915" cy="1335915"/>
          </a:xfrm>
          <a:prstGeom prst="ellipse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Fluorescent Light Bulb with solid fill" id="451" name="Google Shape;451;p15"/>
          <p:cNvSpPr/>
          <p:nvPr/>
        </p:nvSpPr>
        <p:spPr>
          <a:xfrm>
            <a:off x="1344999" y="4740111"/>
            <a:ext cx="774830" cy="77483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5"/>
          <p:cNvSpPr/>
          <p:nvPr/>
        </p:nvSpPr>
        <p:spPr>
          <a:xfrm>
            <a:off x="2538087" y="3970752"/>
            <a:ext cx="7954026" cy="2546904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Reviewing the assessments will highlight gaps in local service provision that can be addressed e.g. offering grid electricity, sufficient waste management services, or onsite water.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i="1" lang="en-GB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Liverpool City changed their River of Lights event to grid electricity following the review process.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g35fdc1c11a5_0_10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g35fdc1c11a5_0_1034"/>
          <p:cNvSpPr txBox="1"/>
          <p:nvPr>
            <p:ph type="title"/>
          </p:nvPr>
        </p:nvSpPr>
        <p:spPr>
          <a:xfrm>
            <a:off x="477200" y="8429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Implementing in your local authority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6"/>
          <p:cNvSpPr txBox="1"/>
          <p:nvPr>
            <p:ph idx="4294967295" type="title"/>
          </p:nvPr>
        </p:nvSpPr>
        <p:spPr>
          <a:xfrm>
            <a:off x="403225" y="17472"/>
            <a:ext cx="117888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 sz="41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Implementation process</a:t>
            </a:r>
            <a:endParaRPr sz="4100"/>
          </a:p>
        </p:txBody>
      </p:sp>
      <p:sp>
        <p:nvSpPr>
          <p:cNvPr id="464" name="Google Shape;464;p16"/>
          <p:cNvSpPr txBox="1"/>
          <p:nvPr>
            <p:ph idx="4294967295" type="body"/>
          </p:nvPr>
        </p:nvSpPr>
        <p:spPr>
          <a:xfrm>
            <a:off x="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grpSp>
        <p:nvGrpSpPr>
          <p:cNvPr id="465" name="Google Shape;465;p16"/>
          <p:cNvGrpSpPr/>
          <p:nvPr/>
        </p:nvGrpSpPr>
        <p:grpSpPr>
          <a:xfrm>
            <a:off x="691496" y="923574"/>
            <a:ext cx="10809006" cy="5755229"/>
            <a:chOff x="40665" y="1011"/>
            <a:chExt cx="10809006" cy="5755229"/>
          </a:xfrm>
        </p:grpSpPr>
        <p:sp>
          <p:nvSpPr>
            <p:cNvPr id="466" name="Google Shape;466;p16"/>
            <p:cNvSpPr/>
            <p:nvPr/>
          </p:nvSpPr>
          <p:spPr>
            <a:xfrm>
              <a:off x="2000447" y="1011"/>
              <a:ext cx="2157411" cy="2520581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6"/>
            <p:cNvSpPr txBox="1"/>
            <p:nvPr/>
          </p:nvSpPr>
          <p:spPr>
            <a:xfrm>
              <a:off x="2063635" y="64199"/>
              <a:ext cx="2031035" cy="2394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Identify Key Internal  Stakeholders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-171450" lvl="1" marL="17145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Identify Events, Culture, </a:t>
              </a:r>
              <a:r>
                <a:rPr i="0" lang="en-GB" sz="15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Parks, Licencing Climate/Net zero colleagues who are relevant to the GECoP process. </a:t>
              </a:r>
              <a:endParaRPr i="0" sz="15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68" name="Google Shape;468;p16"/>
            <p:cNvSpPr/>
            <p:nvPr/>
          </p:nvSpPr>
          <p:spPr>
            <a:xfrm>
              <a:off x="4315790" y="1038762"/>
              <a:ext cx="380470" cy="4450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16"/>
            <p:cNvSpPr txBox="1"/>
            <p:nvPr/>
          </p:nvSpPr>
          <p:spPr>
            <a:xfrm>
              <a:off x="4315790" y="1127778"/>
              <a:ext cx="266329" cy="267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6"/>
            <p:cNvSpPr/>
            <p:nvPr/>
          </p:nvSpPr>
          <p:spPr>
            <a:xfrm>
              <a:off x="4875727" y="258959"/>
              <a:ext cx="2251649" cy="2004684"/>
            </a:xfrm>
            <a:prstGeom prst="roundRect">
              <a:avLst>
                <a:gd fmla="val 10000" name="adj"/>
              </a:avLst>
            </a:prstGeom>
            <a:solidFill>
              <a:srgbClr val="10768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6"/>
            <p:cNvSpPr txBox="1"/>
            <p:nvPr/>
          </p:nvSpPr>
          <p:spPr>
            <a:xfrm>
              <a:off x="4934442" y="317674"/>
              <a:ext cx="2134219" cy="1887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Plan a meeting </a:t>
              </a: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 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-171450" lvl="1" marL="17145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Convene a meeting with teams to discuss the embedding of GECoP into your strategies and processes. 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72" name="Google Shape;472;p16"/>
            <p:cNvSpPr/>
            <p:nvPr/>
          </p:nvSpPr>
          <p:spPr>
            <a:xfrm>
              <a:off x="7285308" y="1038762"/>
              <a:ext cx="380470" cy="4450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6"/>
            <p:cNvSpPr txBox="1"/>
            <p:nvPr/>
          </p:nvSpPr>
          <p:spPr>
            <a:xfrm>
              <a:off x="7285308" y="1127778"/>
              <a:ext cx="266329" cy="267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7845246" y="362763"/>
              <a:ext cx="3004424" cy="1797077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6"/>
            <p:cNvSpPr txBox="1"/>
            <p:nvPr/>
          </p:nvSpPr>
          <p:spPr>
            <a:xfrm>
              <a:off x="7897881" y="415398"/>
              <a:ext cx="2899154" cy="16918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Present GECoP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Use the GECoP presentation (this) to introduce the concept and discuss which of your existing event application processes can the code and the assessment tool be used. 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76" name="Google Shape;476;p16"/>
            <p:cNvSpPr/>
            <p:nvPr/>
          </p:nvSpPr>
          <p:spPr>
            <a:xfrm rot="5127094">
              <a:off x="9110341" y="2595903"/>
              <a:ext cx="721983" cy="4450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6"/>
            <p:cNvSpPr txBox="1"/>
            <p:nvPr/>
          </p:nvSpPr>
          <p:spPr>
            <a:xfrm rot="-272906">
              <a:off x="9332515" y="2457661"/>
              <a:ext cx="267046" cy="588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t/>
              </a:r>
              <a:endPara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6"/>
            <p:cNvSpPr/>
            <p:nvPr/>
          </p:nvSpPr>
          <p:spPr>
            <a:xfrm>
              <a:off x="8361071" y="3517782"/>
              <a:ext cx="2488600" cy="1971120"/>
            </a:xfrm>
            <a:prstGeom prst="roundRect">
              <a:avLst>
                <a:gd fmla="val 10000" name="adj"/>
              </a:avLst>
            </a:prstGeom>
            <a:solidFill>
              <a:srgbClr val="10768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6"/>
            <p:cNvSpPr txBox="1"/>
            <p:nvPr/>
          </p:nvSpPr>
          <p:spPr>
            <a:xfrm>
              <a:off x="8418803" y="3575514"/>
              <a:ext cx="2373136" cy="18556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Assessment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-171450" lvl="1" marL="17145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Events complete the DATE tool assessment survey as part of the relevant process/application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80" name="Google Shape;480;p16"/>
            <p:cNvSpPr/>
            <p:nvPr/>
          </p:nvSpPr>
          <p:spPr>
            <a:xfrm rot="10800000">
              <a:off x="7822669" y="4280803"/>
              <a:ext cx="380470" cy="4450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6"/>
            <p:cNvSpPr txBox="1"/>
            <p:nvPr/>
          </p:nvSpPr>
          <p:spPr>
            <a:xfrm>
              <a:off x="7936810" y="4369819"/>
              <a:ext cx="266329" cy="267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6"/>
            <p:cNvSpPr/>
            <p:nvPr/>
          </p:nvSpPr>
          <p:spPr>
            <a:xfrm>
              <a:off x="5848530" y="3440026"/>
              <a:ext cx="1794672" cy="2126632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6"/>
            <p:cNvSpPr txBox="1"/>
            <p:nvPr/>
          </p:nvSpPr>
          <p:spPr>
            <a:xfrm>
              <a:off x="5901094" y="3492590"/>
              <a:ext cx="1689544" cy="2021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</a:t>
              </a:r>
              <a:r>
                <a:rPr b="1"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Assess and evaluate 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-171450" lvl="1" marL="17145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Review events sustainability criteria as part of your event application processes.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84" name="Google Shape;484;p16"/>
            <p:cNvSpPr/>
            <p:nvPr/>
          </p:nvSpPr>
          <p:spPr>
            <a:xfrm rot="-10785670">
              <a:off x="5334825" y="4275678"/>
              <a:ext cx="363019" cy="4450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6"/>
            <p:cNvSpPr txBox="1"/>
            <p:nvPr/>
          </p:nvSpPr>
          <p:spPr>
            <a:xfrm rot="14330">
              <a:off x="5443731" y="4364921"/>
              <a:ext cx="254113" cy="267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6"/>
            <p:cNvSpPr/>
            <p:nvPr/>
          </p:nvSpPr>
          <p:spPr>
            <a:xfrm>
              <a:off x="3058335" y="3228477"/>
              <a:ext cx="2105258" cy="2527763"/>
            </a:xfrm>
            <a:prstGeom prst="roundRect">
              <a:avLst>
                <a:gd fmla="val 10000" name="adj"/>
              </a:avLst>
            </a:prstGeom>
            <a:solidFill>
              <a:srgbClr val="10768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6"/>
            <p:cNvSpPr txBox="1"/>
            <p:nvPr/>
          </p:nvSpPr>
          <p:spPr>
            <a:xfrm>
              <a:off x="3119996" y="3290138"/>
              <a:ext cx="1981936" cy="2404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Post-event review (Optional)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-171450" lvl="1" marL="17145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Ask events to complete the DATE tool after the event to identify any changes they have made.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88" name="Google Shape;488;p16"/>
            <p:cNvSpPr/>
            <p:nvPr/>
          </p:nvSpPr>
          <p:spPr>
            <a:xfrm rot="10787143">
              <a:off x="2495232" y="4275118"/>
              <a:ext cx="397927" cy="4450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6"/>
            <p:cNvSpPr txBox="1"/>
            <p:nvPr/>
          </p:nvSpPr>
          <p:spPr>
            <a:xfrm rot="-12857">
              <a:off x="2614610" y="4363911"/>
              <a:ext cx="278549" cy="267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6"/>
            <p:cNvSpPr/>
            <p:nvPr/>
          </p:nvSpPr>
          <p:spPr>
            <a:xfrm>
              <a:off x="40665" y="3573297"/>
              <a:ext cx="2266868" cy="1860091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6"/>
            <p:cNvSpPr txBox="1"/>
            <p:nvPr/>
          </p:nvSpPr>
          <p:spPr>
            <a:xfrm>
              <a:off x="95145" y="3627777"/>
              <a:ext cx="2157908" cy="17511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Analysis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-171450" lvl="1" marL="17145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-171450" lvl="1" marL="171450" marR="0" rtl="0" algn="ctr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Identify trends and understand specific challenges and opportunities</a:t>
              </a:r>
              <a:endParaRPr i="0" sz="1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17"/>
          <p:cNvSpPr txBox="1"/>
          <p:nvPr>
            <p:ph type="title"/>
          </p:nvPr>
        </p:nvSpPr>
        <p:spPr>
          <a:xfrm>
            <a:off x="477200" y="8429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Resources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8"/>
          <p:cNvSpPr txBox="1"/>
          <p:nvPr>
            <p:ph type="title"/>
          </p:nvPr>
        </p:nvSpPr>
        <p:spPr>
          <a:xfrm>
            <a:off x="838200" y="1657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>
                <a:solidFill>
                  <a:srgbClr val="41767D"/>
                </a:solidFill>
                <a:latin typeface="Avenir"/>
                <a:ea typeface="Avenir"/>
                <a:cs typeface="Avenir"/>
                <a:sym typeface="Avenir"/>
              </a:rPr>
              <a:t>GECoP resources </a:t>
            </a:r>
            <a:endParaRPr>
              <a:solidFill>
                <a:srgbClr val="41767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03" name="Google Shape;503;p18"/>
          <p:cNvSpPr txBox="1"/>
          <p:nvPr>
            <p:ph idx="1" type="body"/>
          </p:nvPr>
        </p:nvSpPr>
        <p:spPr>
          <a:xfrm>
            <a:off x="838200" y="13824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-324364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The Green Events Code of Practice (2025) [PDF]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24364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About GECoP: Internal stakeholders in Local Authorities [PPT]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24364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About GECoP: Introduction for Event Organisers [PPT]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24364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DATE Tool set-up guide [video - MP4?]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24364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Draft Licensing Policy Wording [WORD]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24364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Template: Environmental Management Plan for Events [WORD]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24364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Example press release [WORD]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24364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National GECoP Pilot (2024) Report [PDF]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highlight>
                  <a:schemeClr val="lt1"/>
                </a:highlight>
                <a:latin typeface="Avenir"/>
                <a:ea typeface="Avenir"/>
                <a:cs typeface="Avenir"/>
                <a:sym typeface="Avenir"/>
              </a:rPr>
              <a:t>Access all of the resources on the Vision for Sustainable Events website &gt;&gt; </a:t>
            </a:r>
            <a:endParaRPr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ighlight>
                  <a:schemeClr val="lt1"/>
                </a:highlight>
                <a:latin typeface="Avenir"/>
                <a:ea typeface="Avenir"/>
                <a:cs typeface="Avenir"/>
                <a:sym typeface="Avenir"/>
                <a:hlinkClick r:id="rId3"/>
              </a:rPr>
              <a:t>https://visionsustainableevents.org/green-events-code-of-practice-resources/</a:t>
            </a:r>
            <a:r>
              <a:rPr lang="en-GB">
                <a:highlight>
                  <a:schemeClr val="lt1"/>
                </a:highlight>
                <a:latin typeface="Avenir"/>
                <a:ea typeface="Avenir"/>
                <a:cs typeface="Avenir"/>
                <a:sym typeface="Avenir"/>
              </a:rPr>
              <a:t> </a:t>
            </a:r>
            <a:endParaRPr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2023-09-20T16:46:15Z</dcterms:created>
  <dc:creator>Richard Phillips</dc:creator>
</cp:coreProperties>
</file>